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7" r:id="rId1"/>
  </p:sldMasterIdLst>
  <p:notesMasterIdLst>
    <p:notesMasterId r:id="rId35"/>
  </p:notesMasterIdLst>
  <p:handoutMasterIdLst>
    <p:handoutMasterId r:id="rId36"/>
  </p:handoutMasterIdLst>
  <p:sldIdLst>
    <p:sldId id="256" r:id="rId2"/>
    <p:sldId id="387" r:id="rId3"/>
    <p:sldId id="340" r:id="rId4"/>
    <p:sldId id="343" r:id="rId5"/>
    <p:sldId id="342" r:id="rId6"/>
    <p:sldId id="350" r:id="rId7"/>
    <p:sldId id="367" r:id="rId8"/>
    <p:sldId id="357" r:id="rId9"/>
    <p:sldId id="356" r:id="rId10"/>
    <p:sldId id="299" r:id="rId11"/>
    <p:sldId id="359" r:id="rId12"/>
    <p:sldId id="306" r:id="rId13"/>
    <p:sldId id="361" r:id="rId14"/>
    <p:sldId id="362" r:id="rId15"/>
    <p:sldId id="307" r:id="rId16"/>
    <p:sldId id="363" r:id="rId17"/>
    <p:sldId id="364" r:id="rId18"/>
    <p:sldId id="365" r:id="rId19"/>
    <p:sldId id="366" r:id="rId20"/>
    <p:sldId id="368" r:id="rId21"/>
    <p:sldId id="370" r:id="rId22"/>
    <p:sldId id="386" r:id="rId23"/>
    <p:sldId id="375" r:id="rId24"/>
    <p:sldId id="376" r:id="rId25"/>
    <p:sldId id="377" r:id="rId26"/>
    <p:sldId id="378" r:id="rId27"/>
    <p:sldId id="379" r:id="rId28"/>
    <p:sldId id="381" r:id="rId29"/>
    <p:sldId id="382" r:id="rId30"/>
    <p:sldId id="383" r:id="rId31"/>
    <p:sldId id="384" r:id="rId32"/>
    <p:sldId id="369" r:id="rId33"/>
    <p:sldId id="385" r:id="rId3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39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B36"/>
    <a:srgbClr val="FF0000"/>
    <a:srgbClr val="4890E8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94700" autoAdjust="0"/>
  </p:normalViewPr>
  <p:slideViewPr>
    <p:cSldViewPr snapToGrid="0">
      <p:cViewPr varScale="1">
        <p:scale>
          <a:sx n="85" d="100"/>
          <a:sy n="85" d="100"/>
        </p:scale>
        <p:origin x="90" y="486"/>
      </p:cViewPr>
      <p:guideLst>
        <p:guide pos="3840"/>
        <p:guide pos="3940"/>
        <p:guide orient="horz" pos="2160"/>
      </p:guideLst>
    </p:cSldViewPr>
  </p:slideViewPr>
  <p:outlineViewPr>
    <p:cViewPr>
      <p:scale>
        <a:sx n="33" d="100"/>
        <a:sy n="33" d="100"/>
      </p:scale>
      <p:origin x="0" y="-219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49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316A7-5985-4FEF-9930-B088461B8BD6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5C97A-8811-4804-A1ED-60F965DFF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627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00197-86C6-4FE7-A98A-732C0A7E12FA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788"/>
            <a:ext cx="5438140" cy="44666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6A9A1-822E-4A84-8F16-FF2C208798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875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_x231760064" descr="EMB000037840a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64"/>
            <a:ext cx="12192000" cy="14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879" y="6381522"/>
            <a:ext cx="1784568" cy="5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15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505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8015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_x231760064" descr="EMB000037840a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65"/>
            <a:ext cx="12192000" cy="9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그룹 9"/>
          <p:cNvGrpSpPr/>
          <p:nvPr userDrawn="1"/>
        </p:nvGrpSpPr>
        <p:grpSpPr>
          <a:xfrm>
            <a:off x="7899626" y="217013"/>
            <a:ext cx="4176463" cy="1044570"/>
            <a:chOff x="4572000" y="332656"/>
            <a:chExt cx="4176463" cy="1012613"/>
          </a:xfrm>
        </p:grpSpPr>
        <p:sp>
          <p:nvSpPr>
            <p:cNvPr id="11" name="타원 10"/>
            <p:cNvSpPr/>
            <p:nvPr/>
          </p:nvSpPr>
          <p:spPr>
            <a:xfrm>
              <a:off x="7624256" y="820210"/>
              <a:ext cx="299788" cy="300033"/>
            </a:xfrm>
            <a:prstGeom prst="ellipse">
              <a:avLst/>
            </a:prstGeom>
            <a:solidFill>
              <a:srgbClr val="46B1EC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7212047" y="482673"/>
              <a:ext cx="312281" cy="28203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7811624" y="857714"/>
              <a:ext cx="187368" cy="187521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4" name="타원 13"/>
            <p:cNvSpPr/>
            <p:nvPr/>
          </p:nvSpPr>
          <p:spPr>
            <a:xfrm>
              <a:off x="5220071" y="620688"/>
              <a:ext cx="187368" cy="18752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6804248" y="476672"/>
              <a:ext cx="262315" cy="262529"/>
            </a:xfrm>
            <a:prstGeom prst="ellipse">
              <a:avLst/>
            </a:prstGeom>
            <a:solidFill>
              <a:schemeClr val="accent3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073939" y="482673"/>
              <a:ext cx="337262" cy="33753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561095" y="1157748"/>
              <a:ext cx="187368" cy="187521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6948264" y="332656"/>
              <a:ext cx="374736" cy="375042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7961518" y="332656"/>
              <a:ext cx="74947" cy="7500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6300192" y="548680"/>
              <a:ext cx="74947" cy="7500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1" name="타원 20"/>
            <p:cNvSpPr/>
            <p:nvPr/>
          </p:nvSpPr>
          <p:spPr>
            <a:xfrm>
              <a:off x="4572000" y="548681"/>
              <a:ext cx="72008" cy="7200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2" name="타원 21"/>
            <p:cNvSpPr/>
            <p:nvPr/>
          </p:nvSpPr>
          <p:spPr>
            <a:xfrm>
              <a:off x="7624256" y="820210"/>
              <a:ext cx="299788" cy="300033"/>
            </a:xfrm>
            <a:prstGeom prst="ellipse">
              <a:avLst/>
            </a:prstGeom>
            <a:solidFill>
              <a:srgbClr val="46B1EC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3" name="타원 22"/>
            <p:cNvSpPr/>
            <p:nvPr/>
          </p:nvSpPr>
          <p:spPr>
            <a:xfrm>
              <a:off x="7811624" y="857714"/>
              <a:ext cx="187368" cy="187521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4" name="타원 23"/>
            <p:cNvSpPr/>
            <p:nvPr/>
          </p:nvSpPr>
          <p:spPr>
            <a:xfrm>
              <a:off x="5940152" y="836712"/>
              <a:ext cx="112421" cy="112513"/>
            </a:xfrm>
            <a:prstGeom prst="ellipse">
              <a:avLst/>
            </a:prstGeom>
            <a:solidFill>
              <a:srgbClr val="00B0F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5" name="타원 24"/>
            <p:cNvSpPr/>
            <p:nvPr/>
          </p:nvSpPr>
          <p:spPr>
            <a:xfrm>
              <a:off x="8073939" y="482673"/>
              <a:ext cx="337262" cy="33753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6" name="타원 25"/>
            <p:cNvSpPr/>
            <p:nvPr/>
          </p:nvSpPr>
          <p:spPr>
            <a:xfrm>
              <a:off x="8561095" y="1157748"/>
              <a:ext cx="187368" cy="187521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7" name="타원 26"/>
            <p:cNvSpPr/>
            <p:nvPr/>
          </p:nvSpPr>
          <p:spPr>
            <a:xfrm>
              <a:off x="6948264" y="332656"/>
              <a:ext cx="374736" cy="375042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8" name="타원 27"/>
            <p:cNvSpPr/>
            <p:nvPr/>
          </p:nvSpPr>
          <p:spPr>
            <a:xfrm>
              <a:off x="7961518" y="332656"/>
              <a:ext cx="74947" cy="7500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9" name="타원 28"/>
            <p:cNvSpPr/>
            <p:nvPr/>
          </p:nvSpPr>
          <p:spPr>
            <a:xfrm>
              <a:off x="6300192" y="548680"/>
              <a:ext cx="74947" cy="75008"/>
            </a:xfrm>
            <a:prstGeom prst="ellipse">
              <a:avLst/>
            </a:prstGeom>
            <a:solidFill>
              <a:schemeClr val="accent3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</p:grpSp>
      <p:pic>
        <p:nvPicPr>
          <p:cNvPr id="31" name="그림 3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987" y="6488186"/>
            <a:ext cx="1405460" cy="395435"/>
          </a:xfrm>
          <a:prstGeom prst="rect">
            <a:avLst/>
          </a:prstGeom>
        </p:spPr>
      </p:pic>
      <p:sp>
        <p:nvSpPr>
          <p:cNvPr id="30" name="직사각형 29"/>
          <p:cNvSpPr/>
          <p:nvPr userDrawn="1"/>
        </p:nvSpPr>
        <p:spPr>
          <a:xfrm>
            <a:off x="414867" y="1159933"/>
            <a:ext cx="11269133" cy="53170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5706532" y="6519333"/>
            <a:ext cx="78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- </a:t>
            </a:r>
            <a:fld id="{F9A09324-7963-40A5-BF37-90707AB02C8B}" type="slidenum">
              <a:rPr lang="en-US" altLang="ko-KR" sz="1600" smtClean="0"/>
              <a:pPr algn="ctr"/>
              <a:t>‹#›</a:t>
            </a:fld>
            <a:r>
              <a:rPr lang="en-US" altLang="ko-KR" sz="1600" dirty="0" smtClean="0"/>
              <a:t> -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090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그림 3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03" y="138661"/>
            <a:ext cx="6171170" cy="662668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26008" y="1275049"/>
            <a:ext cx="10515600" cy="480459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_x231760064" descr="EMB000037840a5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65"/>
            <a:ext cx="12192000" cy="9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그룹 9"/>
          <p:cNvGrpSpPr/>
          <p:nvPr userDrawn="1"/>
        </p:nvGrpSpPr>
        <p:grpSpPr>
          <a:xfrm>
            <a:off x="7899626" y="217013"/>
            <a:ext cx="4176463" cy="1044570"/>
            <a:chOff x="4572000" y="332656"/>
            <a:chExt cx="4176463" cy="1012613"/>
          </a:xfrm>
        </p:grpSpPr>
        <p:sp>
          <p:nvSpPr>
            <p:cNvPr id="11" name="타원 10"/>
            <p:cNvSpPr/>
            <p:nvPr/>
          </p:nvSpPr>
          <p:spPr>
            <a:xfrm>
              <a:off x="7624256" y="820210"/>
              <a:ext cx="299788" cy="300033"/>
            </a:xfrm>
            <a:prstGeom prst="ellipse">
              <a:avLst/>
            </a:prstGeom>
            <a:solidFill>
              <a:srgbClr val="46B1EC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7212047" y="482673"/>
              <a:ext cx="312281" cy="28203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7811624" y="857714"/>
              <a:ext cx="187368" cy="187521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4" name="타원 13"/>
            <p:cNvSpPr/>
            <p:nvPr/>
          </p:nvSpPr>
          <p:spPr>
            <a:xfrm>
              <a:off x="5220071" y="620688"/>
              <a:ext cx="187368" cy="18752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6804248" y="476672"/>
              <a:ext cx="262315" cy="262529"/>
            </a:xfrm>
            <a:prstGeom prst="ellipse">
              <a:avLst/>
            </a:prstGeom>
            <a:solidFill>
              <a:schemeClr val="accent3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073939" y="482673"/>
              <a:ext cx="337262" cy="33753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561095" y="1157748"/>
              <a:ext cx="187368" cy="187521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6948264" y="332656"/>
              <a:ext cx="374736" cy="375042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7961518" y="332656"/>
              <a:ext cx="74947" cy="7500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6300192" y="548680"/>
              <a:ext cx="74947" cy="7500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1" name="타원 20"/>
            <p:cNvSpPr/>
            <p:nvPr/>
          </p:nvSpPr>
          <p:spPr>
            <a:xfrm>
              <a:off x="4572000" y="548681"/>
              <a:ext cx="72008" cy="7200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2" name="타원 21"/>
            <p:cNvSpPr/>
            <p:nvPr/>
          </p:nvSpPr>
          <p:spPr>
            <a:xfrm>
              <a:off x="7624256" y="820210"/>
              <a:ext cx="299788" cy="300033"/>
            </a:xfrm>
            <a:prstGeom prst="ellipse">
              <a:avLst/>
            </a:prstGeom>
            <a:solidFill>
              <a:srgbClr val="46B1EC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3" name="타원 22"/>
            <p:cNvSpPr/>
            <p:nvPr/>
          </p:nvSpPr>
          <p:spPr>
            <a:xfrm>
              <a:off x="7811624" y="857714"/>
              <a:ext cx="187368" cy="187521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4" name="타원 23"/>
            <p:cNvSpPr/>
            <p:nvPr/>
          </p:nvSpPr>
          <p:spPr>
            <a:xfrm>
              <a:off x="5940152" y="836712"/>
              <a:ext cx="112421" cy="112513"/>
            </a:xfrm>
            <a:prstGeom prst="ellipse">
              <a:avLst/>
            </a:prstGeom>
            <a:solidFill>
              <a:srgbClr val="00B0F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5" name="타원 24"/>
            <p:cNvSpPr/>
            <p:nvPr/>
          </p:nvSpPr>
          <p:spPr>
            <a:xfrm>
              <a:off x="8073939" y="482673"/>
              <a:ext cx="337262" cy="33753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6" name="타원 25"/>
            <p:cNvSpPr/>
            <p:nvPr/>
          </p:nvSpPr>
          <p:spPr>
            <a:xfrm>
              <a:off x="8561095" y="1157748"/>
              <a:ext cx="187368" cy="187521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7" name="타원 26"/>
            <p:cNvSpPr/>
            <p:nvPr/>
          </p:nvSpPr>
          <p:spPr>
            <a:xfrm>
              <a:off x="6948264" y="332656"/>
              <a:ext cx="374736" cy="375042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8" name="타원 27"/>
            <p:cNvSpPr/>
            <p:nvPr/>
          </p:nvSpPr>
          <p:spPr>
            <a:xfrm>
              <a:off x="7961518" y="332656"/>
              <a:ext cx="74947" cy="7500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9" name="타원 28"/>
            <p:cNvSpPr/>
            <p:nvPr/>
          </p:nvSpPr>
          <p:spPr>
            <a:xfrm>
              <a:off x="6300192" y="548680"/>
              <a:ext cx="74947" cy="75008"/>
            </a:xfrm>
            <a:prstGeom prst="ellipse">
              <a:avLst/>
            </a:prstGeom>
            <a:solidFill>
              <a:schemeClr val="accent3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</p:grpSp>
      <p:pic>
        <p:nvPicPr>
          <p:cNvPr id="31" name="그림 3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987" y="6488186"/>
            <a:ext cx="1405460" cy="395435"/>
          </a:xfrm>
          <a:prstGeom prst="rect">
            <a:avLst/>
          </a:prstGeom>
        </p:spPr>
      </p:pic>
      <p:sp>
        <p:nvSpPr>
          <p:cNvPr id="37" name="TextBox 36"/>
          <p:cNvSpPr txBox="1"/>
          <p:nvPr userDrawn="1"/>
        </p:nvSpPr>
        <p:spPr>
          <a:xfrm>
            <a:off x="826007" y="168245"/>
            <a:ext cx="5739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smtClean="0">
                <a:solidFill>
                  <a:schemeClr val="accent5"/>
                </a:solidFill>
                <a:effectLst/>
                <a:latin typeface="다음_Regular" panose="02000603060000000000" pitchFamily="2" charset="-127"/>
                <a:ea typeface="다음_Regular" panose="02000603060000000000" pitchFamily="2" charset="-127"/>
                <a:cs typeface="Aharoni" panose="02010803020104030203" pitchFamily="2" charset="-79"/>
              </a:rPr>
              <a:t>승강기 및 승강기 </a:t>
            </a:r>
            <a:r>
              <a:rPr lang="ko-KR" altLang="en-US" sz="2400" b="1" dirty="0" err="1" smtClean="0">
                <a:solidFill>
                  <a:schemeClr val="accent5"/>
                </a:solidFill>
                <a:effectLst/>
                <a:latin typeface="다음_Regular" panose="02000603060000000000" pitchFamily="2" charset="-127"/>
                <a:ea typeface="다음_Regular" panose="02000603060000000000" pitchFamily="2" charset="-127"/>
                <a:cs typeface="Aharoni" panose="02010803020104030203" pitchFamily="2" charset="-79"/>
              </a:rPr>
              <a:t>안전부품</a:t>
            </a:r>
            <a:r>
              <a:rPr lang="ko-KR" altLang="en-US" sz="2400" b="1" dirty="0" smtClean="0">
                <a:solidFill>
                  <a:schemeClr val="accent5"/>
                </a:solidFill>
                <a:effectLst/>
                <a:latin typeface="다음_Regular" panose="02000603060000000000" pitchFamily="2" charset="-127"/>
                <a:ea typeface="다음_Regular" panose="02000603060000000000" pitchFamily="2" charset="-127"/>
                <a:cs typeface="Aharoni" panose="02010803020104030203" pitchFamily="2" charset="-79"/>
              </a:rPr>
              <a:t> 인증 모델 구분 </a:t>
            </a:r>
            <a:endParaRPr lang="ko-KR" altLang="en-US" sz="2400" b="1" dirty="0">
              <a:solidFill>
                <a:schemeClr val="accent5"/>
              </a:solidFill>
              <a:effectLst/>
              <a:latin typeface="다음_Regular" panose="02000603060000000000" pitchFamily="2" charset="-127"/>
              <a:ea typeface="다음_Regular" panose="02000603060000000000" pitchFamily="2" charset="-127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73737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그림 3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03" y="138661"/>
            <a:ext cx="6171170" cy="662668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26008" y="1275049"/>
            <a:ext cx="10515600" cy="480459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_x231760064" descr="EMB000037840a5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65"/>
            <a:ext cx="12192000" cy="9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그룹 9"/>
          <p:cNvGrpSpPr/>
          <p:nvPr userDrawn="1"/>
        </p:nvGrpSpPr>
        <p:grpSpPr>
          <a:xfrm>
            <a:off x="7899626" y="217013"/>
            <a:ext cx="4176463" cy="1044570"/>
            <a:chOff x="4572000" y="332656"/>
            <a:chExt cx="4176463" cy="1012613"/>
          </a:xfrm>
        </p:grpSpPr>
        <p:sp>
          <p:nvSpPr>
            <p:cNvPr id="11" name="타원 10"/>
            <p:cNvSpPr/>
            <p:nvPr/>
          </p:nvSpPr>
          <p:spPr>
            <a:xfrm>
              <a:off x="7624256" y="820210"/>
              <a:ext cx="299788" cy="300033"/>
            </a:xfrm>
            <a:prstGeom prst="ellipse">
              <a:avLst/>
            </a:prstGeom>
            <a:solidFill>
              <a:srgbClr val="46B1EC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7212047" y="482673"/>
              <a:ext cx="312281" cy="28203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7811624" y="857714"/>
              <a:ext cx="187368" cy="187521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4" name="타원 13"/>
            <p:cNvSpPr/>
            <p:nvPr/>
          </p:nvSpPr>
          <p:spPr>
            <a:xfrm>
              <a:off x="5220071" y="620688"/>
              <a:ext cx="187368" cy="18752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6804248" y="476672"/>
              <a:ext cx="262315" cy="262529"/>
            </a:xfrm>
            <a:prstGeom prst="ellipse">
              <a:avLst/>
            </a:prstGeom>
            <a:solidFill>
              <a:schemeClr val="accent3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073939" y="482673"/>
              <a:ext cx="337262" cy="33753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561095" y="1157748"/>
              <a:ext cx="187368" cy="187521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6948264" y="332656"/>
              <a:ext cx="374736" cy="375042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7961518" y="332656"/>
              <a:ext cx="74947" cy="7500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6300192" y="548680"/>
              <a:ext cx="74947" cy="7500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1" name="타원 20"/>
            <p:cNvSpPr/>
            <p:nvPr/>
          </p:nvSpPr>
          <p:spPr>
            <a:xfrm>
              <a:off x="4572000" y="548681"/>
              <a:ext cx="72008" cy="7200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2" name="타원 21"/>
            <p:cNvSpPr/>
            <p:nvPr/>
          </p:nvSpPr>
          <p:spPr>
            <a:xfrm>
              <a:off x="7624256" y="820210"/>
              <a:ext cx="299788" cy="300033"/>
            </a:xfrm>
            <a:prstGeom prst="ellipse">
              <a:avLst/>
            </a:prstGeom>
            <a:solidFill>
              <a:srgbClr val="46B1EC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3" name="타원 22"/>
            <p:cNvSpPr/>
            <p:nvPr/>
          </p:nvSpPr>
          <p:spPr>
            <a:xfrm>
              <a:off x="7811624" y="857714"/>
              <a:ext cx="187368" cy="187521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4" name="타원 23"/>
            <p:cNvSpPr/>
            <p:nvPr/>
          </p:nvSpPr>
          <p:spPr>
            <a:xfrm>
              <a:off x="5940152" y="836712"/>
              <a:ext cx="112421" cy="112513"/>
            </a:xfrm>
            <a:prstGeom prst="ellipse">
              <a:avLst/>
            </a:prstGeom>
            <a:solidFill>
              <a:srgbClr val="00B0F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5" name="타원 24"/>
            <p:cNvSpPr/>
            <p:nvPr/>
          </p:nvSpPr>
          <p:spPr>
            <a:xfrm>
              <a:off x="8073939" y="482673"/>
              <a:ext cx="337262" cy="33753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6" name="타원 25"/>
            <p:cNvSpPr/>
            <p:nvPr/>
          </p:nvSpPr>
          <p:spPr>
            <a:xfrm>
              <a:off x="8561095" y="1157748"/>
              <a:ext cx="187368" cy="187521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7" name="타원 26"/>
            <p:cNvSpPr/>
            <p:nvPr/>
          </p:nvSpPr>
          <p:spPr>
            <a:xfrm>
              <a:off x="6948264" y="332656"/>
              <a:ext cx="374736" cy="375042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8" name="타원 27"/>
            <p:cNvSpPr/>
            <p:nvPr/>
          </p:nvSpPr>
          <p:spPr>
            <a:xfrm>
              <a:off x="7961518" y="332656"/>
              <a:ext cx="74947" cy="75008"/>
            </a:xfrm>
            <a:prstGeom prst="ellipse">
              <a:avLst/>
            </a:prstGeom>
            <a:solidFill>
              <a:srgbClr val="00B0F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29" name="타원 28"/>
            <p:cNvSpPr/>
            <p:nvPr/>
          </p:nvSpPr>
          <p:spPr>
            <a:xfrm>
              <a:off x="6300192" y="548680"/>
              <a:ext cx="74947" cy="75008"/>
            </a:xfrm>
            <a:prstGeom prst="ellipse">
              <a:avLst/>
            </a:prstGeom>
            <a:solidFill>
              <a:schemeClr val="accent3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C000"/>
                </a:solidFill>
              </a:endParaRPr>
            </a:p>
          </p:txBody>
        </p:sp>
      </p:grpSp>
      <p:pic>
        <p:nvPicPr>
          <p:cNvPr id="31" name="그림 3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987" y="6488186"/>
            <a:ext cx="1405460" cy="395435"/>
          </a:xfrm>
          <a:prstGeom prst="rect">
            <a:avLst/>
          </a:prstGeom>
        </p:spPr>
      </p:pic>
      <p:sp>
        <p:nvSpPr>
          <p:cNvPr id="37" name="TextBox 36"/>
          <p:cNvSpPr txBox="1"/>
          <p:nvPr userDrawn="1"/>
        </p:nvSpPr>
        <p:spPr>
          <a:xfrm>
            <a:off x="826007" y="168245"/>
            <a:ext cx="5739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smtClean="0">
                <a:solidFill>
                  <a:schemeClr val="accent5"/>
                </a:solidFill>
                <a:effectLst/>
                <a:latin typeface="다음_Regular" panose="02000603060000000000" pitchFamily="2" charset="-127"/>
                <a:ea typeface="다음_Regular" panose="02000603060000000000" pitchFamily="2" charset="-127"/>
                <a:cs typeface="Aharoni" panose="02010803020104030203" pitchFamily="2" charset="-79"/>
              </a:rPr>
              <a:t>승강기 및 승강기 </a:t>
            </a:r>
            <a:r>
              <a:rPr lang="ko-KR" altLang="en-US" sz="2400" b="1" dirty="0" err="1" smtClean="0">
                <a:solidFill>
                  <a:schemeClr val="accent5"/>
                </a:solidFill>
                <a:effectLst/>
                <a:latin typeface="다음_Regular" panose="02000603060000000000" pitchFamily="2" charset="-127"/>
                <a:ea typeface="다음_Regular" panose="02000603060000000000" pitchFamily="2" charset="-127"/>
                <a:cs typeface="Aharoni" panose="02010803020104030203" pitchFamily="2" charset="-79"/>
              </a:rPr>
              <a:t>안전부품</a:t>
            </a:r>
            <a:r>
              <a:rPr lang="ko-KR" altLang="en-US" sz="2400" b="1" dirty="0" smtClean="0">
                <a:solidFill>
                  <a:schemeClr val="accent5"/>
                </a:solidFill>
                <a:effectLst/>
                <a:latin typeface="다음_Regular" panose="02000603060000000000" pitchFamily="2" charset="-127"/>
                <a:ea typeface="다음_Regular" panose="02000603060000000000" pitchFamily="2" charset="-127"/>
                <a:cs typeface="Aharoni" panose="02010803020104030203" pitchFamily="2" charset="-79"/>
              </a:rPr>
              <a:t> 인증 모델 구분 </a:t>
            </a:r>
            <a:endParaRPr lang="ko-KR" altLang="en-US" sz="2400" b="1" dirty="0">
              <a:solidFill>
                <a:schemeClr val="accent5"/>
              </a:solidFill>
              <a:effectLst/>
              <a:latin typeface="다음_Regular" panose="02000603060000000000" pitchFamily="2" charset="-127"/>
              <a:ea typeface="다음_Regular" panose="02000603060000000000" pitchFamily="2" charset="-127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71498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_x231760064" descr="EMB000037840a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-7364"/>
            <a:ext cx="12192000" cy="14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879" y="6381522"/>
            <a:ext cx="1784568" cy="502100"/>
          </a:xfrm>
          <a:prstGeom prst="rect">
            <a:avLst/>
          </a:prstGeom>
        </p:spPr>
      </p:pic>
      <p:pic>
        <p:nvPicPr>
          <p:cNvPr id="5" name="_x179488656" descr="EMB00000fdc11c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764" y="3473447"/>
            <a:ext cx="349611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08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967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86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53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4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44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739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682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7B0B-2C10-412C-A569-0F6464AA6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702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52" r:id="rId13"/>
    <p:sldLayoutId id="2147483943" r:id="rId14"/>
    <p:sldLayoutId id="2147483944" r:id="rId15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49849;&#44053;&#44592;&#50504;&#51204;&#51064;&#51613;&#49436;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49849;&#44053;&#44592;&#51032;%20&#49324;&#50857;%20&#49444;&#47749;&#49436;_&#48512;&#49549;&#49436;%202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hyperlink" Target="&#50504;&#51204;&#51064;&#51613;%20&#54364;&#49884;%20&#44204;&#48376;.pn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9145" y="2162803"/>
            <a:ext cx="101266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400" dirty="0" smtClean="0">
                <a:solidFill>
                  <a:schemeClr val="accent5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haroni" panose="02010803020104030203" pitchFamily="2" charset="-79"/>
              </a:rPr>
              <a:t>승강기</a:t>
            </a:r>
            <a:r>
              <a:rPr lang="en-US" altLang="ko-KR" sz="4400" dirty="0">
                <a:solidFill>
                  <a:schemeClr val="accent5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haroni" panose="02010803020104030203" pitchFamily="2" charset="-79"/>
              </a:rPr>
              <a:t> </a:t>
            </a:r>
            <a:r>
              <a:rPr lang="ko-KR" altLang="en-US" sz="4400" dirty="0" smtClean="0">
                <a:solidFill>
                  <a:schemeClr val="accent5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haroni" panose="02010803020104030203" pitchFamily="2" charset="-79"/>
              </a:rPr>
              <a:t>안전인증 운영 절차 안내</a:t>
            </a:r>
            <a:endParaRPr lang="ko-KR" altLang="en-US" sz="4400" dirty="0">
              <a:solidFill>
                <a:schemeClr val="accent5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2053" y="5664329"/>
            <a:ext cx="10126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 smtClean="0">
                <a:solidFill>
                  <a:schemeClr val="accent5">
                    <a:lumMod val="75000"/>
                  </a:schemeClr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  <a:cs typeface="Aharoni" panose="02010803020104030203" pitchFamily="2" charset="-79"/>
              </a:rPr>
              <a:t>한국승강기안전공단</a:t>
            </a:r>
            <a:endParaRPr lang="ko-KR" altLang="en-US" sz="2800" dirty="0">
              <a:solidFill>
                <a:schemeClr val="accent5">
                  <a:lumMod val="75000"/>
                </a:schemeClr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5558625" y="4628908"/>
            <a:ext cx="105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rgbClr val="00488A"/>
                </a:solidFill>
                <a:latin typeface="맑은 고딕"/>
              </a:rPr>
              <a:t>2021. 9.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194535" y="1793471"/>
            <a:ext cx="5493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 smtClean="0"/>
              <a:t>「</a:t>
            </a:r>
            <a:r>
              <a:rPr lang="en-US" altLang="ko-KR" sz="2000" b="1" dirty="0" smtClean="0">
                <a:latin typeface="맑은 고딕"/>
              </a:rPr>
              <a:t>2021</a:t>
            </a:r>
            <a:r>
              <a:rPr lang="ko-KR" altLang="en-US" sz="2000" b="1" dirty="0" smtClean="0">
                <a:latin typeface="맑은 고딕"/>
              </a:rPr>
              <a:t> 승강기 안전주간</a:t>
            </a:r>
            <a:r>
              <a:rPr lang="ko-KR" altLang="en-US" sz="2000" b="1" dirty="0" smtClean="0"/>
              <a:t>」 </a:t>
            </a:r>
            <a:r>
              <a:rPr lang="ko-KR" altLang="en-US" sz="2000" b="1" dirty="0" err="1" smtClean="0">
                <a:latin typeface="맑은 고딕"/>
              </a:rPr>
              <a:t>컨퍼런스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4779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7052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공장심사 규정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29957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공장심사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6856" y="1669939"/>
            <a:ext cx="10766141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 ▶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제조에 필요한 설비 및 기술능력 등에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관하여 확인사항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948712"/>
              </p:ext>
            </p:extLst>
          </p:nvPr>
        </p:nvGraphicFramePr>
        <p:xfrm>
          <a:off x="1068226" y="2222431"/>
          <a:ext cx="9827662" cy="242648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4394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85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003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593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282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심사항목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세부항목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참고서류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확인사항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731">
                <a:tc rowSpan="3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자체심사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원자재심사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∙ 원자재심사 </a:t>
                      </a:r>
                      <a:r>
                        <a:rPr lang="ko-KR" altLang="en-US" sz="1400" kern="0" spc="0" dirty="0" smtClean="0">
                          <a:effectLst/>
                        </a:rPr>
                        <a:t>자체규정 및 원자재심사성적서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∙ 보유현황</a:t>
                      </a:r>
                      <a:r>
                        <a:rPr lang="en-US" altLang="ko-KR" sz="1400" kern="0" spc="0" dirty="0">
                          <a:effectLst/>
                        </a:rPr>
                        <a:t>/</a:t>
                      </a:r>
                      <a:r>
                        <a:rPr lang="ko-KR" altLang="en-US" sz="1400" kern="0" spc="0" dirty="0" smtClean="0">
                          <a:effectLst/>
                        </a:rPr>
                        <a:t>적합성</a:t>
                      </a:r>
                      <a:r>
                        <a:rPr lang="ko-KR" altLang="en-US" sz="1400" kern="0" spc="0" baseline="0" dirty="0" smtClean="0">
                          <a:effectLst/>
                        </a:rPr>
                        <a:t> 및 </a:t>
                      </a:r>
                      <a:r>
                        <a:rPr lang="ko-KR" altLang="en-US" sz="1400" kern="0" spc="0" dirty="0" smtClean="0">
                          <a:effectLst/>
                        </a:rPr>
                        <a:t>이행여부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7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공정심사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∙ 공정심사 </a:t>
                      </a:r>
                      <a:r>
                        <a:rPr lang="ko-KR" altLang="en-US" sz="1400" kern="0" spc="0" dirty="0" smtClean="0">
                          <a:effectLst/>
                        </a:rPr>
                        <a:t>자체규정 및 공정심사 </a:t>
                      </a:r>
                      <a:r>
                        <a:rPr lang="ko-KR" altLang="en-US" sz="1400" kern="0" spc="0" dirty="0">
                          <a:effectLst/>
                        </a:rPr>
                        <a:t>기록표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effectLst/>
                        </a:rPr>
                        <a:t>∙ 보유현황</a:t>
                      </a:r>
                      <a:r>
                        <a:rPr lang="en-US" altLang="ko-KR" sz="1400" kern="0" spc="0" dirty="0" smtClean="0">
                          <a:effectLst/>
                        </a:rPr>
                        <a:t>/</a:t>
                      </a:r>
                      <a:r>
                        <a:rPr lang="ko-KR" altLang="en-US" sz="1400" kern="0" spc="0" dirty="0" smtClean="0">
                          <a:effectLst/>
                        </a:rPr>
                        <a:t>적합성</a:t>
                      </a:r>
                      <a:r>
                        <a:rPr lang="ko-KR" altLang="en-US" sz="1400" kern="0" spc="0" baseline="0" dirty="0" smtClean="0">
                          <a:effectLst/>
                        </a:rPr>
                        <a:t> 및</a:t>
                      </a:r>
                      <a:r>
                        <a:rPr lang="ko-KR" altLang="en-US" sz="1400" kern="0" spc="0" dirty="0" smtClean="0">
                          <a:effectLst/>
                        </a:rPr>
                        <a:t> 이행여부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7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제품심사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∙ 제품심사 </a:t>
                      </a:r>
                      <a:r>
                        <a:rPr lang="ko-KR" altLang="en-US" sz="1400" kern="0" spc="0" dirty="0" smtClean="0">
                          <a:effectLst/>
                        </a:rPr>
                        <a:t>자체규정 및 제품심사 </a:t>
                      </a:r>
                      <a:r>
                        <a:rPr lang="ko-KR" altLang="en-US" sz="1400" kern="0" spc="0" dirty="0">
                          <a:effectLst/>
                        </a:rPr>
                        <a:t>기록표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effectLst/>
                        </a:rPr>
                        <a:t>∙ 보유현황</a:t>
                      </a:r>
                      <a:r>
                        <a:rPr lang="en-US" altLang="ko-KR" sz="1400" kern="0" spc="0" dirty="0" smtClean="0">
                          <a:effectLst/>
                        </a:rPr>
                        <a:t>/</a:t>
                      </a:r>
                      <a:r>
                        <a:rPr lang="ko-KR" altLang="en-US" sz="1400" kern="0" spc="0" dirty="0" smtClean="0">
                          <a:effectLst/>
                        </a:rPr>
                        <a:t>적합성</a:t>
                      </a:r>
                      <a:r>
                        <a:rPr lang="ko-KR" altLang="en-US" sz="1400" kern="0" spc="0" baseline="0" dirty="0" smtClean="0">
                          <a:effectLst/>
                        </a:rPr>
                        <a:t> 및</a:t>
                      </a:r>
                      <a:r>
                        <a:rPr lang="ko-KR" altLang="en-US" sz="1400" kern="0" spc="0" dirty="0" smtClean="0">
                          <a:effectLst/>
                        </a:rPr>
                        <a:t> 이행여부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731"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제조설비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∙ 설비 </a:t>
                      </a:r>
                      <a:r>
                        <a:rPr lang="ko-KR" altLang="en-US" sz="1400" kern="0" spc="0" dirty="0" err="1">
                          <a:effectLst/>
                        </a:rPr>
                        <a:t>보유ㆍ점검</a:t>
                      </a:r>
                      <a:r>
                        <a:rPr lang="ko-KR" altLang="en-US" sz="1400" kern="0" spc="0" dirty="0">
                          <a:effectLst/>
                        </a:rPr>
                        <a:t> </a:t>
                      </a:r>
                      <a:r>
                        <a:rPr lang="ko-KR" altLang="en-US" sz="1400" kern="0" spc="0" dirty="0" smtClean="0">
                          <a:effectLst/>
                        </a:rPr>
                        <a:t>규정 및 </a:t>
                      </a:r>
                      <a:r>
                        <a:rPr lang="ko-KR" altLang="en-US" sz="1400" kern="0" spc="0" dirty="0">
                          <a:effectLst/>
                        </a:rPr>
                        <a:t>관리기술능력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effectLst/>
                        </a:rPr>
                        <a:t>∙ 보유현황</a:t>
                      </a:r>
                      <a:r>
                        <a:rPr lang="en-US" altLang="ko-KR" sz="1400" kern="0" spc="0" dirty="0" smtClean="0">
                          <a:effectLst/>
                        </a:rPr>
                        <a:t>/</a:t>
                      </a:r>
                      <a:r>
                        <a:rPr lang="ko-KR" altLang="en-US" sz="1400" kern="0" spc="0" dirty="0" smtClean="0">
                          <a:effectLst/>
                        </a:rPr>
                        <a:t>적합성</a:t>
                      </a:r>
                      <a:r>
                        <a:rPr lang="ko-KR" altLang="en-US" sz="1400" kern="0" spc="0" baseline="0" dirty="0" smtClean="0">
                          <a:effectLst/>
                        </a:rPr>
                        <a:t> 및 </a:t>
                      </a:r>
                      <a:r>
                        <a:rPr lang="ko-KR" altLang="en-US" sz="1400" kern="0" spc="0" dirty="0" smtClean="0">
                          <a:effectLst/>
                        </a:rPr>
                        <a:t>점검이력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731"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심사설비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∙ 설비 </a:t>
                      </a:r>
                      <a:r>
                        <a:rPr lang="ko-KR" altLang="en-US" sz="1400" kern="0" spc="0" dirty="0" err="1">
                          <a:effectLst/>
                        </a:rPr>
                        <a:t>보유ㆍ점검</a:t>
                      </a:r>
                      <a:r>
                        <a:rPr lang="ko-KR" altLang="en-US" sz="1400" kern="0" spc="0" dirty="0">
                          <a:effectLst/>
                        </a:rPr>
                        <a:t> </a:t>
                      </a:r>
                      <a:r>
                        <a:rPr lang="ko-KR" altLang="en-US" sz="1400" kern="0" spc="0" dirty="0" smtClean="0">
                          <a:effectLst/>
                        </a:rPr>
                        <a:t>규정 및 </a:t>
                      </a:r>
                      <a:r>
                        <a:rPr lang="ko-KR" altLang="en-US" sz="1400" kern="0" spc="0" dirty="0" err="1" smtClean="0">
                          <a:effectLst/>
                        </a:rPr>
                        <a:t>유지관리ㆍ교정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∙ 보유현황</a:t>
                      </a:r>
                      <a:r>
                        <a:rPr lang="en-US" altLang="ko-KR" sz="1400" kern="0" spc="0" dirty="0">
                          <a:effectLst/>
                        </a:rPr>
                        <a:t>/</a:t>
                      </a:r>
                      <a:r>
                        <a:rPr lang="ko-KR" altLang="en-US" sz="1400" kern="0" spc="0" dirty="0" smtClean="0">
                          <a:effectLst/>
                        </a:rPr>
                        <a:t>적합성 및 교정이력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3974" y="4830445"/>
            <a:ext cx="10766141" cy="166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 ▶ 자체심사 후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,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다음 사항을 기록하고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5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년 이상 보관하여야 한다</a:t>
            </a:r>
            <a:r>
              <a:rPr lang="en-US" altLang="ko-KR" sz="1600" dirty="0" smtClean="0">
                <a:solidFill>
                  <a:srgbClr val="00488A"/>
                </a:solidFill>
                <a:latin typeface="맑은 고딕"/>
              </a:rPr>
              <a:t>. (</a:t>
            </a:r>
            <a:r>
              <a:rPr lang="ko-KR" altLang="en-US" sz="1600" dirty="0" smtClean="0">
                <a:solidFill>
                  <a:srgbClr val="00488A"/>
                </a:solidFill>
                <a:latin typeface="맑은 고딕"/>
              </a:rPr>
              <a:t>시행규칙 제</a:t>
            </a:r>
            <a:r>
              <a:rPr lang="en-US" altLang="ko-KR" sz="1600" dirty="0" smtClean="0">
                <a:solidFill>
                  <a:srgbClr val="00488A"/>
                </a:solidFill>
                <a:latin typeface="맑은 고딕"/>
              </a:rPr>
              <a:t>23</a:t>
            </a:r>
            <a:r>
              <a:rPr lang="ko-KR" altLang="en-US" sz="1600" dirty="0" smtClean="0">
                <a:solidFill>
                  <a:srgbClr val="00488A"/>
                </a:solidFill>
                <a:latin typeface="맑은 고딕"/>
              </a:rPr>
              <a:t>조제</a:t>
            </a:r>
            <a:r>
              <a:rPr lang="en-US" altLang="ko-KR" sz="1600" dirty="0" smtClean="0">
                <a:solidFill>
                  <a:srgbClr val="00488A"/>
                </a:solidFill>
                <a:latin typeface="맑은 고딕"/>
              </a:rPr>
              <a:t>2</a:t>
            </a:r>
            <a:r>
              <a:rPr lang="ko-KR" altLang="en-US" sz="1600" dirty="0" smtClean="0">
                <a:solidFill>
                  <a:srgbClr val="00488A"/>
                </a:solidFill>
                <a:latin typeface="맑은 고딕"/>
              </a:rPr>
              <a:t>항</a:t>
            </a:r>
            <a:r>
              <a:rPr lang="en-US" altLang="ko-KR" sz="1600" dirty="0" smtClean="0">
                <a:solidFill>
                  <a:srgbClr val="00488A"/>
                </a:solidFill>
                <a:latin typeface="맑은 고딕"/>
              </a:rPr>
              <a:t>, </a:t>
            </a:r>
            <a:r>
              <a:rPr lang="ko-KR" altLang="en-US" sz="1600" dirty="0" smtClean="0">
                <a:solidFill>
                  <a:srgbClr val="00488A"/>
                </a:solidFill>
                <a:latin typeface="맑은 고딕"/>
              </a:rPr>
              <a:t>제</a:t>
            </a:r>
            <a:r>
              <a:rPr lang="en-US" altLang="ko-KR" sz="1600" dirty="0" smtClean="0">
                <a:solidFill>
                  <a:srgbClr val="00488A"/>
                </a:solidFill>
                <a:latin typeface="맑은 고딕"/>
              </a:rPr>
              <a:t>39</a:t>
            </a:r>
            <a:r>
              <a:rPr lang="ko-KR" altLang="en-US" sz="1600" dirty="0" smtClean="0">
                <a:solidFill>
                  <a:srgbClr val="00488A"/>
                </a:solidFill>
                <a:latin typeface="맑은 고딕"/>
              </a:rPr>
              <a:t>조제</a:t>
            </a:r>
            <a:r>
              <a:rPr lang="en-US" altLang="ko-KR" sz="1600" dirty="0" smtClean="0">
                <a:solidFill>
                  <a:srgbClr val="00488A"/>
                </a:solidFill>
                <a:latin typeface="맑은 고딕"/>
              </a:rPr>
              <a:t>2</a:t>
            </a:r>
            <a:r>
              <a:rPr lang="ko-KR" altLang="en-US" sz="1600" dirty="0" smtClean="0">
                <a:solidFill>
                  <a:srgbClr val="00488A"/>
                </a:solidFill>
                <a:latin typeface="맑은 고딕"/>
              </a:rPr>
              <a:t>항</a:t>
            </a:r>
            <a:r>
              <a:rPr lang="en-US" altLang="ko-KR" sz="1600" dirty="0" smtClean="0">
                <a:solidFill>
                  <a:srgbClr val="00488A"/>
                </a:solidFill>
                <a:latin typeface="맑은 고딕"/>
              </a:rPr>
              <a:t>)</a:t>
            </a:r>
          </a:p>
          <a:p>
            <a:pPr marL="266700" indent="-266700">
              <a:lnSpc>
                <a:spcPct val="160000"/>
              </a:lnSpc>
            </a:pPr>
            <a:r>
              <a:rPr lang="en-US" altLang="ko-KR" sz="1600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en-US" altLang="ko-KR" sz="1600" dirty="0" smtClean="0">
                <a:solidFill>
                  <a:srgbClr val="00488A"/>
                </a:solidFill>
                <a:latin typeface="맑은 고딕"/>
              </a:rPr>
              <a:t>    - </a:t>
            </a:r>
            <a:r>
              <a:rPr lang="ko-KR" altLang="en-US" sz="1600" dirty="0" smtClean="0">
                <a:solidFill>
                  <a:srgbClr val="00488A"/>
                </a:solidFill>
                <a:latin typeface="맑은 고딕"/>
              </a:rPr>
              <a:t>제품명 및 모델명                          </a:t>
            </a:r>
            <a:r>
              <a:rPr lang="en-US" altLang="ko-KR" sz="1600" dirty="0" smtClean="0">
                <a:solidFill>
                  <a:srgbClr val="00488A"/>
                </a:solidFill>
                <a:latin typeface="맑은 고딕"/>
              </a:rPr>
              <a:t>     - </a:t>
            </a:r>
            <a:r>
              <a:rPr lang="ko-KR" altLang="en-US" sz="1600" dirty="0" err="1" smtClean="0">
                <a:solidFill>
                  <a:srgbClr val="00488A"/>
                </a:solidFill>
                <a:latin typeface="맑은 고딕"/>
              </a:rPr>
              <a:t>자체심사의</a:t>
            </a:r>
            <a:r>
              <a:rPr lang="ko-KR" altLang="en-US" sz="1600" dirty="0" smtClean="0">
                <a:solidFill>
                  <a:srgbClr val="00488A"/>
                </a:solidFill>
                <a:latin typeface="맑은 고딕"/>
              </a:rPr>
              <a:t> 연월일 및 심사장소</a:t>
            </a:r>
            <a:endParaRPr lang="en-US" altLang="ko-KR" sz="1600" dirty="0" smtClean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en-US" altLang="ko-KR" sz="1600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en-US" altLang="ko-KR" sz="1600" dirty="0" smtClean="0">
                <a:solidFill>
                  <a:srgbClr val="00488A"/>
                </a:solidFill>
                <a:latin typeface="맑은 고딕"/>
              </a:rPr>
              <a:t>    - </a:t>
            </a:r>
            <a:r>
              <a:rPr lang="ko-KR" altLang="en-US" sz="1600" dirty="0" smtClean="0">
                <a:solidFill>
                  <a:srgbClr val="00488A"/>
                </a:solidFill>
                <a:latin typeface="맑은 고딕"/>
              </a:rPr>
              <a:t>자체심사를 한 사람의 성명                   </a:t>
            </a:r>
            <a:r>
              <a:rPr lang="en-US" altLang="ko-KR" sz="1600" dirty="0" smtClean="0">
                <a:solidFill>
                  <a:srgbClr val="00488A"/>
                </a:solidFill>
                <a:latin typeface="맑은 고딕"/>
              </a:rPr>
              <a:t>- </a:t>
            </a:r>
            <a:r>
              <a:rPr lang="ko-KR" altLang="en-US" sz="1600" dirty="0" smtClean="0">
                <a:solidFill>
                  <a:srgbClr val="00488A"/>
                </a:solidFill>
                <a:latin typeface="맑은 고딕"/>
              </a:rPr>
              <a:t>자체심사 수량</a:t>
            </a:r>
            <a:endParaRPr lang="en-US" altLang="ko-KR" sz="1600" dirty="0" smtClean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en-US" altLang="ko-KR" sz="1600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en-US" altLang="ko-KR" sz="1600" dirty="0" smtClean="0">
                <a:solidFill>
                  <a:srgbClr val="00488A"/>
                </a:solidFill>
                <a:latin typeface="맑은 고딕"/>
              </a:rPr>
              <a:t>    - </a:t>
            </a:r>
            <a:r>
              <a:rPr lang="ko-KR" altLang="en-US" sz="1600" dirty="0" smtClean="0">
                <a:solidFill>
                  <a:srgbClr val="00488A"/>
                </a:solidFill>
                <a:latin typeface="맑은 고딕"/>
              </a:rPr>
              <a:t>자체심사 결과</a:t>
            </a:r>
            <a:endParaRPr lang="en-US" altLang="ko-KR" sz="1600" dirty="0" smtClean="0">
              <a:solidFill>
                <a:srgbClr val="00488A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61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7052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안전성시험 목적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29957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</a:t>
            </a:r>
            <a:r>
              <a:rPr lang="en-US" altLang="ko-KR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안전성시험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6856" y="1669939"/>
            <a:ext cx="10937058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설계심사가 적합한 경우 공장심사에서 시료를 채취하여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제출된 설계도서와 생산된 제품의 설계와 기능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이 안전기준에 적합한지를 검증</a:t>
            </a:r>
            <a:endParaRPr lang="en-US" altLang="ko-KR" b="1" baseline="0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▶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</a:rPr>
              <a:t>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안전성시험 기준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</a:rPr>
              <a:t>: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승강기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안전기준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</a:rPr>
              <a:t>(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별표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</a:rPr>
              <a:t>22~27)</a:t>
            </a:r>
            <a:endParaRPr lang="en-US" altLang="ko-KR" sz="1400" b="1" dirty="0" smtClean="0">
              <a:solidFill>
                <a:srgbClr val="4890E8"/>
              </a:solidFill>
              <a:latin typeface="맑은 고딕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53192" y="3423731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안전성시험 장소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91" y="3452786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23974" y="3823150"/>
            <a:ext cx="10937058" cy="225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b="1" dirty="0">
                <a:solidFill>
                  <a:srgbClr val="00488A"/>
                </a:solidFill>
                <a:latin typeface="맑은 고딕"/>
              </a:rPr>
              <a:t>▶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인증기관과 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</a:rPr>
              <a:t>신청자와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협의하여 공단 또는 제조 공장에서 실시할 수 있으나 </a:t>
            </a:r>
            <a:r>
              <a:rPr lang="ko-KR" altLang="en-US" b="1" dirty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불가피한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경우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개정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)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 </a:t>
            </a:r>
            <a:r>
              <a:rPr lang="ko-KR" altLang="en-US" b="1" dirty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시험장소를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별도로 </a:t>
            </a:r>
            <a:r>
              <a:rPr lang="ko-KR" altLang="en-US" b="1" dirty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정할 수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있음</a:t>
            </a:r>
            <a:endParaRPr lang="en-US" altLang="ko-KR" b="1" dirty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en-US" altLang="ko-KR" b="1" dirty="0" smtClean="0">
                <a:solidFill>
                  <a:srgbClr val="00488A"/>
                </a:solidFill>
                <a:latin typeface="맑은 고딕"/>
              </a:rPr>
              <a:t>   -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시료가 중량이거나 대형이어서 공단 등으로 운반이 곤란한 경우</a:t>
            </a:r>
            <a:endParaRPr lang="en-US" altLang="ko-KR" b="1" dirty="0" smtClean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en-US" altLang="ko-KR" b="1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</a:rPr>
              <a:t>  -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안전성시험에 적합한 시험설비를 해당 제조 공장만 보유하고 있는 경우</a:t>
            </a:r>
            <a:endParaRPr lang="en-US" altLang="ko-KR" b="1" dirty="0" smtClean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endParaRPr lang="en-US" altLang="ko-KR" sz="1600" b="1" dirty="0">
              <a:solidFill>
                <a:srgbClr val="4890E8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9862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7052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안전인증서 번호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29957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7.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aseline="0" dirty="0" err="1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안전인증서</a:t>
            </a:r>
            <a:r>
              <a:rPr lang="ko-KR" altLang="en-US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발급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856" y="1669939"/>
            <a:ext cx="1076614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ko-KR" altLang="en-US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다수의 공장을 포함하여 발급하며</a:t>
            </a:r>
            <a:r>
              <a:rPr lang="en-US" altLang="ko-KR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, </a:t>
            </a:r>
            <a:r>
              <a:rPr lang="ko-KR" altLang="en-US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안전인증번호는 대표 공장이 위치하는 지역코드 부여</a:t>
            </a:r>
            <a:endParaRPr lang="en-US" altLang="ko-KR" b="1" baseline="0" dirty="0" smtClean="0">
              <a:solidFill>
                <a:srgbClr val="00488A"/>
              </a:solidFill>
              <a:latin typeface="맑은 고딕"/>
              <a:ea typeface="맑은 고딕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4646" y="253390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동일모델 확인에 의한 안전인증서 발급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45" y="256295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5428" y="2933319"/>
            <a:ext cx="1076614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ko-KR" altLang="en-US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최초 수입업자가 안전인증을 받은 모델과 동일한 모델을 다른 수입업자가 수입하려는 경우</a:t>
            </a:r>
            <a:endParaRPr lang="en-US" altLang="ko-KR" b="1" baseline="0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 -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인증기관에 동일모델 확인절차를 통하여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안전인증을 받을 수 있음</a:t>
            </a:r>
            <a:endParaRPr lang="en-US" altLang="ko-KR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44646" y="4234467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안전인증서 변경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45" y="4263522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15428" y="4633886"/>
            <a:ext cx="10766141" cy="47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ko-KR" altLang="en-US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변경된 안전인증서를 발급하는 경우</a:t>
            </a:r>
            <a:r>
              <a:rPr lang="en-US" altLang="ko-KR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, </a:t>
            </a:r>
            <a:r>
              <a:rPr lang="ko-KR" altLang="en-US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기존 인증서의 원본은 회수</a:t>
            </a:r>
            <a:endParaRPr lang="en-US" altLang="ko-KR" b="1" baseline="0" dirty="0" smtClean="0">
              <a:solidFill>
                <a:srgbClr val="00488A"/>
              </a:solidFill>
              <a:latin typeface="맑은 고딕"/>
              <a:ea typeface="맑은 고딕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187" y="5070491"/>
            <a:ext cx="10766141" cy="47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안전인증서의 내용이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변경시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최초 변경부터 순차적으로 부여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(A-&gt;B-&gt;C . . .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등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</a:t>
            </a:r>
            <a:endParaRPr lang="en-US" altLang="ko-KR" b="1" baseline="0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8949" y="5482382"/>
            <a:ext cx="1076614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변경된 인증번호의 표시는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  <a:hlinkClick r:id="rId3" action="ppaction://hlinkfile"/>
              </a:rPr>
              <a:t>생략 가능</a:t>
            </a:r>
            <a:endParaRPr lang="en-US" altLang="ko-KR" b="1" baseline="0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4388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7052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정기심사 주</a:t>
            </a:r>
            <a:r>
              <a:rPr lang="ko-KR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기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29957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8. </a:t>
            </a:r>
            <a:r>
              <a:rPr lang="ko-KR" altLang="en-US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안전인증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정기심사</a:t>
            </a:r>
            <a:r>
              <a:rPr lang="ko-KR" altLang="en-US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856" y="1669939"/>
            <a:ext cx="10766141" cy="918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  <a:ea typeface="맑은 고딕"/>
              </a:rPr>
              <a:t>시행령 제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22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  <a:ea typeface="맑은 고딕"/>
              </a:rPr>
              <a:t>조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  <a:ea typeface="맑은 고딕"/>
              </a:rPr>
              <a:t>승강기의 정기심사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  <a:ea typeface="맑은 고딕"/>
              </a:rPr>
              <a:t>승강기안전인증을 받은 후 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3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  <a:ea typeface="맑은 고딕"/>
              </a:rPr>
              <a:t>년마다 실시</a:t>
            </a:r>
            <a:endParaRPr lang="en-US" altLang="ko-KR" b="1" dirty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60000"/>
              </a:lnSpc>
            </a:pPr>
            <a:endParaRPr lang="en-US" altLang="ko-KR" b="1" baseline="0" dirty="0" smtClean="0">
              <a:solidFill>
                <a:srgbClr val="00488A"/>
              </a:solidFill>
              <a:latin typeface="맑은 고딕"/>
              <a:ea typeface="맑은 고딕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856" y="2276705"/>
            <a:ext cx="10766141" cy="2677656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179388" indent="-179388" algn="just" fontAlgn="base" latinLnBrk="1">
              <a:lnSpc>
                <a:spcPct val="150000"/>
              </a:lnSpc>
            </a:pPr>
            <a:r>
              <a:rPr lang="ko-KR" altLang="en-US" sz="1600" b="1" dirty="0" smtClean="0">
                <a:solidFill>
                  <a:srgbClr val="002060"/>
                </a:solidFill>
                <a:latin typeface="+mn-ea"/>
              </a:rPr>
              <a:t>시행령</a:t>
            </a:r>
            <a:r>
              <a:rPr lang="ko-KR" altLang="en-US" sz="1600" b="1" dirty="0" smtClean="0">
                <a:latin typeface="+mn-ea"/>
              </a:rPr>
              <a:t> 제</a:t>
            </a:r>
            <a:r>
              <a:rPr lang="en-US" altLang="ko-KR" sz="1600" b="1" dirty="0" smtClean="0">
                <a:latin typeface="+mn-ea"/>
              </a:rPr>
              <a:t>22</a:t>
            </a:r>
            <a:r>
              <a:rPr lang="ko-KR" altLang="en-US" sz="1600" b="1" dirty="0" smtClean="0">
                <a:latin typeface="+mn-ea"/>
              </a:rPr>
              <a:t>조</a:t>
            </a:r>
            <a:r>
              <a:rPr lang="en-US" altLang="ko-KR" sz="1600" b="1" dirty="0">
                <a:latin typeface="+mn-ea"/>
              </a:rPr>
              <a:t>(</a:t>
            </a:r>
            <a:r>
              <a:rPr lang="ko-KR" altLang="en-US" sz="1600" b="1" dirty="0" smtClean="0">
                <a:latin typeface="+mn-ea"/>
              </a:rPr>
              <a:t>승강기의 </a:t>
            </a:r>
            <a:r>
              <a:rPr lang="ko-KR" altLang="en-US" sz="1600" b="1" dirty="0">
                <a:latin typeface="+mn-ea"/>
              </a:rPr>
              <a:t>정기심사</a:t>
            </a:r>
            <a:r>
              <a:rPr lang="en-US" altLang="ko-KR" sz="1600" dirty="0">
                <a:latin typeface="+mn-ea"/>
              </a:rPr>
              <a:t>) ① </a:t>
            </a:r>
            <a:r>
              <a:rPr lang="ko-KR" altLang="en-US" sz="1600" dirty="0" smtClean="0">
                <a:latin typeface="+mn-ea"/>
              </a:rPr>
              <a:t>승강기의 </a:t>
            </a:r>
            <a:r>
              <a:rPr lang="ko-KR" altLang="en-US" sz="1600" dirty="0" err="1">
                <a:latin typeface="+mn-ea"/>
              </a:rPr>
              <a:t>제조ㆍ수입업자는</a:t>
            </a:r>
            <a:r>
              <a:rPr lang="ko-KR" altLang="en-US" sz="1600" dirty="0">
                <a:latin typeface="+mn-ea"/>
              </a:rPr>
              <a:t> 법 제</a:t>
            </a:r>
            <a:r>
              <a:rPr lang="en-US" altLang="ko-KR" sz="1600" dirty="0" smtClean="0">
                <a:latin typeface="+mn-ea"/>
              </a:rPr>
              <a:t>19</a:t>
            </a:r>
            <a:r>
              <a:rPr lang="ko-KR" altLang="en-US" sz="1600" dirty="0" smtClean="0">
                <a:latin typeface="+mn-ea"/>
              </a:rPr>
              <a:t>조제</a:t>
            </a:r>
            <a:r>
              <a:rPr lang="en-US" altLang="ko-KR" sz="1600" dirty="0">
                <a:latin typeface="+mn-ea"/>
              </a:rPr>
              <a:t>1</a:t>
            </a:r>
            <a:r>
              <a:rPr lang="ko-KR" altLang="en-US" sz="1600" dirty="0">
                <a:latin typeface="+mn-ea"/>
              </a:rPr>
              <a:t>항에 따라 </a:t>
            </a:r>
            <a:r>
              <a:rPr lang="ko-KR" altLang="en-US" sz="1600" b="1" dirty="0" smtClean="0">
                <a:latin typeface="+mn-ea"/>
              </a:rPr>
              <a:t>승강기안전인증을 받은 날부터 </a:t>
            </a:r>
            <a:r>
              <a:rPr lang="en-US" altLang="ko-KR" sz="1600" b="1" dirty="0" smtClean="0">
                <a:latin typeface="+mn-ea"/>
              </a:rPr>
              <a:t>3</a:t>
            </a:r>
            <a:r>
              <a:rPr lang="ko-KR" altLang="en-US" sz="1600" b="1" dirty="0" smtClean="0">
                <a:latin typeface="+mn-ea"/>
              </a:rPr>
              <a:t>년마다</a:t>
            </a:r>
            <a:r>
              <a:rPr lang="ko-KR" altLang="en-US" sz="1600" dirty="0" smtClean="0">
                <a:latin typeface="+mn-ea"/>
              </a:rPr>
              <a:t> 행정안전부장관이 실시하는 승강기에 대한 심사를 받아야 한다</a:t>
            </a:r>
            <a:r>
              <a:rPr lang="en-US" altLang="ko-KR" sz="1600" dirty="0" smtClean="0">
                <a:latin typeface="+mn-ea"/>
              </a:rPr>
              <a:t>.</a:t>
            </a:r>
            <a:endParaRPr lang="en-US" altLang="ko-KR" sz="1600" b="1" dirty="0" smtClean="0">
              <a:latin typeface="+mn-ea"/>
            </a:endParaRPr>
          </a:p>
          <a:p>
            <a:pPr algn="just" fontAlgn="base" latinLnBrk="1">
              <a:lnSpc>
                <a:spcPct val="150000"/>
              </a:lnSpc>
            </a:pPr>
            <a:r>
              <a:rPr lang="ko-KR" altLang="en-US" sz="1600" dirty="0" smtClean="0">
                <a:latin typeface="+mn-ea"/>
              </a:rPr>
              <a:t>  ② </a:t>
            </a:r>
            <a:r>
              <a:rPr lang="ko-KR" altLang="en-US" sz="1600" dirty="0" err="1" smtClean="0">
                <a:latin typeface="+mn-ea"/>
              </a:rPr>
              <a:t>행정안전부장관은</a:t>
            </a:r>
            <a:r>
              <a:rPr lang="ko-KR" altLang="en-US" sz="1600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승강기정기심사를 하는 경우</a:t>
            </a:r>
            <a:r>
              <a:rPr lang="ko-KR" altLang="en-US" sz="1600" dirty="0" smtClean="0">
                <a:latin typeface="+mn-ea"/>
              </a:rPr>
              <a:t>에는 </a:t>
            </a:r>
            <a:r>
              <a:rPr lang="ko-KR" altLang="en-US" sz="1600" b="1" dirty="0" smtClean="0">
                <a:latin typeface="+mn-ea"/>
              </a:rPr>
              <a:t>다음 각 호의 사항을 확인하여야 한다</a:t>
            </a:r>
            <a:r>
              <a:rPr lang="en-US" altLang="ko-KR" sz="1600" b="1" dirty="0" smtClean="0">
                <a:latin typeface="+mn-ea"/>
              </a:rPr>
              <a:t>.</a:t>
            </a:r>
          </a:p>
          <a:p>
            <a:pPr algn="just" fontAlgn="base" latinLnBrk="1">
              <a:lnSpc>
                <a:spcPct val="150000"/>
              </a:lnSpc>
            </a:pPr>
            <a:r>
              <a:rPr lang="en-US" altLang="ko-KR" sz="1600" dirty="0" smtClean="0">
                <a:latin typeface="+mn-ea"/>
              </a:rPr>
              <a:t>    1. </a:t>
            </a:r>
            <a:r>
              <a:rPr lang="ko-KR" altLang="en-US" sz="1600" dirty="0" smtClean="0">
                <a:latin typeface="+mn-ea"/>
              </a:rPr>
              <a:t>해당 승강기가 승강기 안전기준에 맞는지 여부</a:t>
            </a:r>
          </a:p>
          <a:p>
            <a:pPr algn="just" fontAlgn="base" latinLnBrk="1">
              <a:lnSpc>
                <a:spcPct val="150000"/>
              </a:lnSpc>
            </a:pPr>
            <a:r>
              <a:rPr lang="ko-KR" altLang="en-US" sz="1600" dirty="0" smtClean="0">
                <a:latin typeface="+mn-ea"/>
              </a:rPr>
              <a:t>    </a:t>
            </a:r>
            <a:r>
              <a:rPr lang="en-US" altLang="ko-KR" sz="1600" dirty="0" smtClean="0">
                <a:latin typeface="+mn-ea"/>
              </a:rPr>
              <a:t>2. </a:t>
            </a:r>
            <a:r>
              <a:rPr lang="ko-KR" altLang="en-US" sz="1600" dirty="0" smtClean="0">
                <a:latin typeface="+mn-ea"/>
              </a:rPr>
              <a:t>해당 승강기 제조하는 공장의 설비 및 기술능력 등 제조체계가 승강기공장심사기준에 맞는지 여부</a:t>
            </a:r>
          </a:p>
          <a:p>
            <a:pPr algn="just" fontAlgn="base" latinLnBrk="1">
              <a:lnSpc>
                <a:spcPct val="150000"/>
              </a:lnSpc>
            </a:pPr>
            <a:r>
              <a:rPr lang="ko-KR" altLang="en-US" sz="1600" dirty="0" smtClean="0">
                <a:latin typeface="+mn-ea"/>
              </a:rPr>
              <a:t>    </a:t>
            </a:r>
            <a:r>
              <a:rPr lang="en-US" altLang="ko-KR" sz="1600" dirty="0" smtClean="0">
                <a:latin typeface="+mn-ea"/>
              </a:rPr>
              <a:t>3. </a:t>
            </a:r>
            <a:r>
              <a:rPr lang="ko-KR" altLang="en-US" sz="1600" dirty="0" smtClean="0">
                <a:latin typeface="+mn-ea"/>
              </a:rPr>
              <a:t>해당 승강기에 대한 법 제</a:t>
            </a:r>
            <a:r>
              <a:rPr lang="en-US" altLang="ko-KR" sz="1600" dirty="0" smtClean="0">
                <a:latin typeface="+mn-ea"/>
              </a:rPr>
              <a:t>19</a:t>
            </a:r>
            <a:r>
              <a:rPr lang="ko-KR" altLang="en-US" sz="1600" dirty="0" smtClean="0">
                <a:latin typeface="+mn-ea"/>
              </a:rPr>
              <a:t>조제</a:t>
            </a:r>
            <a:r>
              <a:rPr lang="en-US" altLang="ko-KR" sz="1600" dirty="0" smtClean="0">
                <a:latin typeface="+mn-ea"/>
              </a:rPr>
              <a:t>2</a:t>
            </a:r>
            <a:r>
              <a:rPr lang="ko-KR" altLang="en-US" sz="1600" dirty="0" smtClean="0">
                <a:latin typeface="+mn-ea"/>
              </a:rPr>
              <a:t>항에 따른 자체심사의 실시 및 그 기록의 </a:t>
            </a:r>
            <a:r>
              <a:rPr lang="ko-KR" altLang="en-US" sz="1600" dirty="0" err="1" smtClean="0">
                <a:latin typeface="+mn-ea"/>
              </a:rPr>
              <a:t>작성ㆍ보관</a:t>
            </a:r>
            <a:r>
              <a:rPr lang="ko-KR" altLang="en-US" sz="1600" dirty="0" smtClean="0">
                <a:latin typeface="+mn-ea"/>
              </a:rPr>
              <a:t> 여부</a:t>
            </a:r>
          </a:p>
          <a:p>
            <a:pPr algn="just" fontAlgn="base" latinLnBrk="1">
              <a:lnSpc>
                <a:spcPct val="150000"/>
              </a:lnSpc>
            </a:pPr>
            <a:r>
              <a:rPr lang="ko-KR" altLang="en-US" sz="1600" dirty="0" smtClean="0">
                <a:latin typeface="+mn-ea"/>
              </a:rPr>
              <a:t>    </a:t>
            </a:r>
            <a:r>
              <a:rPr lang="en-US" altLang="ko-KR" sz="1600" dirty="0" smtClean="0">
                <a:latin typeface="+mn-ea"/>
              </a:rPr>
              <a:t>4. </a:t>
            </a:r>
            <a:r>
              <a:rPr lang="ko-KR" altLang="en-US" sz="1600" dirty="0" smtClean="0">
                <a:latin typeface="+mn-ea"/>
              </a:rPr>
              <a:t>그 밖에 해당 </a:t>
            </a:r>
            <a:r>
              <a:rPr lang="ko-KR" altLang="en-US" sz="1600" dirty="0" err="1" smtClean="0">
                <a:latin typeface="+mn-ea"/>
              </a:rPr>
              <a:t>안전부품의</a:t>
            </a:r>
            <a:r>
              <a:rPr lang="ko-KR" altLang="en-US" sz="1600" dirty="0" smtClean="0">
                <a:latin typeface="+mn-ea"/>
              </a:rPr>
              <a:t> 안전성 확보를 위해 행정안전부장관이 확인이 필요하다고 인정하여 고시하는 사항</a:t>
            </a:r>
            <a:endParaRPr lang="en-US" altLang="ko-KR" sz="1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16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7052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정기심사 주</a:t>
            </a:r>
            <a:r>
              <a:rPr lang="ko-KR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기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29957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r>
              <a:rPr lang="en-US" altLang="ko-KR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안전인증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정기심사</a:t>
            </a:r>
            <a:r>
              <a:rPr lang="ko-KR" altLang="en-US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856" y="1669939"/>
            <a:ext cx="10766141" cy="47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ko-KR" altLang="en-US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승강기정기심사의 심사주기가 도래하는 날 </a:t>
            </a:r>
            <a:r>
              <a:rPr lang="en-US" altLang="ko-KR" b="1" baseline="0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90</a:t>
            </a:r>
            <a:r>
              <a:rPr lang="ko-KR" altLang="en-US" b="1" baseline="0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일 전에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정기심사를 신청하여야 한다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.</a:t>
            </a:r>
            <a:endParaRPr lang="en-US" altLang="ko-KR" b="1" baseline="0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856" y="2276705"/>
            <a:ext cx="10902875" cy="341632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179388" indent="-179388" algn="just" fontAlgn="base" latinLnBrk="1"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  <a:latin typeface="+mn-ea"/>
              </a:rPr>
              <a:t>고시</a:t>
            </a:r>
            <a:r>
              <a:rPr lang="ko-KR" altLang="en-US" sz="1600" b="1" dirty="0" smtClean="0">
                <a:latin typeface="+mn-ea"/>
              </a:rPr>
              <a:t> 제</a:t>
            </a:r>
            <a:r>
              <a:rPr lang="en-US" altLang="ko-KR" sz="1600" b="1" dirty="0" smtClean="0">
                <a:latin typeface="+mn-ea"/>
              </a:rPr>
              <a:t>43</a:t>
            </a:r>
            <a:r>
              <a:rPr lang="ko-KR" altLang="en-US" sz="1600" b="1" dirty="0" smtClean="0">
                <a:latin typeface="+mn-ea"/>
              </a:rPr>
              <a:t>조</a:t>
            </a:r>
            <a:r>
              <a:rPr lang="en-US" altLang="ko-KR" sz="1600" b="1" dirty="0" smtClean="0">
                <a:latin typeface="+mn-ea"/>
              </a:rPr>
              <a:t>(</a:t>
            </a:r>
            <a:r>
              <a:rPr lang="ko-KR" altLang="en-US" sz="1600" b="1" dirty="0" smtClean="0">
                <a:latin typeface="+mn-ea"/>
              </a:rPr>
              <a:t>승강기의 정기심사 신청 등</a:t>
            </a:r>
            <a:r>
              <a:rPr lang="en-US" altLang="ko-KR" sz="1600" b="1" dirty="0" smtClean="0">
                <a:latin typeface="+mn-ea"/>
              </a:rPr>
              <a:t>) ① </a:t>
            </a:r>
            <a:r>
              <a:rPr lang="ko-KR" altLang="en-US" sz="1600" b="1" dirty="0" smtClean="0">
                <a:latin typeface="+mn-ea"/>
              </a:rPr>
              <a:t>모델승강기안전인증을 받은 승강기의 제조업자 또는 수입업자는 영 제</a:t>
            </a:r>
            <a:r>
              <a:rPr lang="en-US" altLang="ko-KR" sz="1600" b="1" dirty="0" smtClean="0">
                <a:latin typeface="+mn-ea"/>
              </a:rPr>
              <a:t>22</a:t>
            </a:r>
            <a:r>
              <a:rPr lang="ko-KR" altLang="en-US" sz="1600" b="1" dirty="0" smtClean="0">
                <a:latin typeface="+mn-ea"/>
              </a:rPr>
              <a:t>조제</a:t>
            </a:r>
            <a:r>
              <a:rPr lang="en-US" altLang="ko-KR" sz="1600" b="1" dirty="0" smtClean="0">
                <a:latin typeface="+mn-ea"/>
              </a:rPr>
              <a:t>1</a:t>
            </a:r>
            <a:r>
              <a:rPr lang="ko-KR" altLang="en-US" sz="1600" b="1" dirty="0" smtClean="0">
                <a:latin typeface="+mn-ea"/>
              </a:rPr>
              <a:t>항에 따른 </a:t>
            </a:r>
            <a:r>
              <a:rPr lang="ko-KR" alt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정기심사의</a:t>
            </a:r>
            <a:r>
              <a:rPr lang="ko-KR" altLang="en-US" sz="16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 </a:t>
            </a:r>
            <a:r>
              <a:rPr lang="ko-KR" alt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심사주기</a:t>
            </a:r>
            <a:r>
              <a:rPr lang="ko-KR" altLang="en-US" sz="16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 도래일 </a:t>
            </a:r>
            <a:r>
              <a:rPr lang="en-US" altLang="ko-KR" sz="16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90</a:t>
            </a:r>
            <a:r>
              <a:rPr lang="ko-KR" altLang="en-US" sz="16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일 </a:t>
            </a:r>
            <a:r>
              <a:rPr lang="ko-KR" altLang="en-US" sz="1600" b="1" dirty="0" smtClean="0">
                <a:latin typeface="+mn-ea"/>
              </a:rPr>
              <a:t>이전에 규칙 제</a:t>
            </a:r>
            <a:r>
              <a:rPr lang="en-US" altLang="ko-KR" sz="1600" b="1" dirty="0" smtClean="0">
                <a:latin typeface="+mn-ea"/>
              </a:rPr>
              <a:t>38</a:t>
            </a:r>
            <a:r>
              <a:rPr lang="ko-KR" altLang="en-US" sz="1600" b="1" dirty="0" smtClean="0">
                <a:latin typeface="+mn-ea"/>
              </a:rPr>
              <a:t>조제</a:t>
            </a:r>
            <a:r>
              <a:rPr lang="en-US" altLang="ko-KR" sz="1600" b="1" dirty="0" smtClean="0">
                <a:latin typeface="+mn-ea"/>
              </a:rPr>
              <a:t>1</a:t>
            </a:r>
            <a:r>
              <a:rPr lang="ko-KR" altLang="en-US" sz="1600" b="1" dirty="0" smtClean="0">
                <a:latin typeface="+mn-ea"/>
              </a:rPr>
              <a:t>항에 따른 승강기정기심사 신청서를 </a:t>
            </a:r>
            <a:r>
              <a:rPr lang="ko-KR" altLang="en-US" sz="1600" b="1" dirty="0" err="1" smtClean="0">
                <a:latin typeface="+mn-ea"/>
              </a:rPr>
              <a:t>공단등에</a:t>
            </a:r>
            <a:r>
              <a:rPr lang="ko-KR" altLang="en-US" sz="1600" b="1" dirty="0" smtClean="0">
                <a:latin typeface="+mn-ea"/>
              </a:rPr>
              <a:t> 제출해야 한다</a:t>
            </a:r>
            <a:r>
              <a:rPr lang="en-US" altLang="ko-KR" sz="1600" b="1" dirty="0" smtClean="0">
                <a:latin typeface="+mn-ea"/>
              </a:rPr>
              <a:t>.</a:t>
            </a:r>
          </a:p>
          <a:p>
            <a:pPr marL="179388" indent="-179388" algn="just" fontAlgn="base" latinLnBrk="1">
              <a:lnSpc>
                <a:spcPct val="150000"/>
              </a:lnSpc>
            </a:pPr>
            <a:r>
              <a:rPr lang="en-US" altLang="ko-KR" sz="1600" b="1" dirty="0" smtClean="0">
                <a:solidFill>
                  <a:schemeClr val="bg2">
                    <a:lumMod val="50000"/>
                  </a:schemeClr>
                </a:solidFill>
                <a:latin typeface="+mn-ea"/>
              </a:rPr>
              <a:t>  </a:t>
            </a:r>
            <a:r>
              <a:rPr lang="ko-KR" altLang="en-US" sz="1600" b="1" dirty="0" smtClean="0">
                <a:solidFill>
                  <a:schemeClr val="bg2">
                    <a:lumMod val="50000"/>
                  </a:schemeClr>
                </a:solidFill>
                <a:latin typeface="+mn-ea"/>
              </a:rPr>
              <a:t>③ </a:t>
            </a:r>
            <a:r>
              <a:rPr lang="ko-KR" altLang="en-US" sz="1600" b="1" dirty="0" smtClean="0">
                <a:latin typeface="+mn-ea"/>
              </a:rPr>
              <a:t>승강기</a:t>
            </a:r>
            <a:r>
              <a:rPr lang="ko-KR" altLang="en-US" sz="1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안전성시험을 하는 경우에는 </a:t>
            </a:r>
            <a:r>
              <a:rPr lang="ko-KR" altLang="en-US" sz="1600" b="1" dirty="0" smtClean="0">
                <a:latin typeface="+mn-ea"/>
              </a:rPr>
              <a:t>기본모델별로 </a:t>
            </a:r>
            <a:r>
              <a:rPr lang="en-US" altLang="ko-KR" sz="1600" b="1" dirty="0" smtClean="0">
                <a:latin typeface="+mn-ea"/>
              </a:rPr>
              <a:t>1</a:t>
            </a:r>
            <a:r>
              <a:rPr lang="ko-KR" altLang="en-US" sz="1600" b="1" dirty="0" smtClean="0">
                <a:latin typeface="+mn-ea"/>
              </a:rPr>
              <a:t>개의 시료를 채취하여 심사하는 것을 원칙으로 하되</a:t>
            </a:r>
            <a:r>
              <a:rPr lang="en-US" altLang="ko-KR" sz="1600" b="1" dirty="0" smtClean="0">
                <a:latin typeface="+mn-ea"/>
              </a:rPr>
              <a:t>, </a:t>
            </a:r>
            <a:r>
              <a:rPr lang="ko-KR" altLang="en-US" sz="1600" b="1" dirty="0" smtClean="0">
                <a:latin typeface="+mn-ea"/>
              </a:rPr>
              <a:t>공단 이사장이 필요하다고 인정하는 경우에는 시료를 추가하여 심사할 수 있다</a:t>
            </a:r>
            <a:r>
              <a:rPr lang="en-US" altLang="ko-KR" sz="1600" b="1" dirty="0" smtClean="0">
                <a:latin typeface="+mn-ea"/>
              </a:rPr>
              <a:t>. </a:t>
            </a:r>
          </a:p>
          <a:p>
            <a:pPr marL="179388" indent="-179388" algn="just" fontAlgn="base" latinLnBrk="1">
              <a:lnSpc>
                <a:spcPct val="150000"/>
              </a:lnSpc>
            </a:pPr>
            <a:endParaRPr lang="en-US" altLang="ko-KR" sz="1600" b="1" dirty="0" smtClean="0">
              <a:solidFill>
                <a:schemeClr val="bg2">
                  <a:lumMod val="50000"/>
                </a:schemeClr>
              </a:solidFill>
              <a:latin typeface="+mn-ea"/>
            </a:endParaRPr>
          </a:p>
          <a:p>
            <a:pPr marL="179388" indent="-179388" algn="just" fontAlgn="base" latinLnBrk="1"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  <a:latin typeface="+mn-ea"/>
              </a:rPr>
              <a:t>고시</a:t>
            </a:r>
            <a:r>
              <a:rPr lang="ko-KR" altLang="en-US" sz="1600" b="1" dirty="0">
                <a:latin typeface="+mn-ea"/>
              </a:rPr>
              <a:t> </a:t>
            </a:r>
            <a:r>
              <a:rPr lang="ko-KR" altLang="en-US" sz="1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제</a:t>
            </a:r>
            <a:r>
              <a:rPr lang="en-US" altLang="ko-KR" sz="1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44</a:t>
            </a:r>
            <a:r>
              <a:rPr lang="ko-KR" altLang="en-US" sz="1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조</a:t>
            </a:r>
            <a:r>
              <a:rPr lang="en-US" altLang="ko-KR" sz="1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(</a:t>
            </a:r>
            <a:r>
              <a:rPr lang="ko-KR" altLang="en-US" sz="1600" b="1" dirty="0" err="1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다수공장의</a:t>
            </a:r>
            <a:r>
              <a:rPr lang="ko-KR" altLang="en-US" sz="1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 승강기정기심사</a:t>
            </a:r>
            <a:r>
              <a:rPr lang="en-US" altLang="ko-KR" sz="1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) </a:t>
            </a:r>
            <a:r>
              <a:rPr lang="en-US" altLang="ko-KR" sz="1600" b="1" dirty="0">
                <a:latin typeface="+mn-ea"/>
              </a:rPr>
              <a:t>① </a:t>
            </a:r>
            <a:r>
              <a:rPr lang="ko-KR" altLang="en-US" sz="1600" b="1" dirty="0" smtClean="0">
                <a:latin typeface="+mn-ea"/>
              </a:rPr>
              <a:t>공단은 </a:t>
            </a:r>
            <a:r>
              <a:rPr lang="ko-KR" altLang="en-US" sz="1600" b="1" dirty="0" err="1">
                <a:latin typeface="+mn-ea"/>
              </a:rPr>
              <a:t>다수공장에</a:t>
            </a:r>
            <a:r>
              <a:rPr lang="ko-KR" altLang="en-US" sz="1600" b="1" dirty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대해 승강기정기심사를 하는 경우에는 해당 승강기안전인증서에 기재된 </a:t>
            </a:r>
            <a:r>
              <a:rPr lang="ko-KR" altLang="en-US" sz="1600" b="1" dirty="0">
                <a:latin typeface="+mn-ea"/>
              </a:rPr>
              <a:t>모든 공장에 </a:t>
            </a:r>
            <a:r>
              <a:rPr lang="ko-KR" altLang="en-US" sz="1600" b="1" dirty="0" smtClean="0">
                <a:latin typeface="+mn-ea"/>
              </a:rPr>
              <a:t>대해 승강기정기심사를 </a:t>
            </a:r>
            <a:r>
              <a:rPr lang="ko-KR" altLang="en-US" sz="1600" b="1" dirty="0">
                <a:latin typeface="+mn-ea"/>
              </a:rPr>
              <a:t>한다</a:t>
            </a:r>
            <a:r>
              <a:rPr lang="en-US" altLang="ko-KR" sz="1600" b="1" dirty="0" smtClean="0">
                <a:latin typeface="+mn-ea"/>
              </a:rPr>
              <a:t>. </a:t>
            </a:r>
            <a:r>
              <a:rPr lang="ko-KR" altLang="en-US" sz="1600" b="1" dirty="0" smtClean="0">
                <a:latin typeface="+mn-ea"/>
              </a:rPr>
              <a:t>다만</a:t>
            </a:r>
            <a:r>
              <a:rPr lang="en-US" altLang="ko-KR" sz="1600" b="1" dirty="0" smtClean="0">
                <a:latin typeface="+mn-ea"/>
              </a:rPr>
              <a:t>, </a:t>
            </a:r>
            <a:r>
              <a:rPr lang="ko-KR" altLang="en-US" sz="1600" b="1" dirty="0" smtClean="0">
                <a:latin typeface="+mn-ea"/>
              </a:rPr>
              <a:t>기재된 </a:t>
            </a:r>
            <a:r>
              <a:rPr lang="ko-KR" altLang="en-US" sz="1600" b="1" dirty="0" err="1" smtClean="0">
                <a:latin typeface="+mn-ea"/>
              </a:rPr>
              <a:t>다수공장이</a:t>
            </a:r>
            <a:r>
              <a:rPr lang="ko-KR" altLang="en-US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같은 종류의 여러 개의 승강기에 대한 모델승강기안전인증을 별도 유지하고 있는 경우에는 승강기정기심사를 동시에 할 수 있다</a:t>
            </a:r>
            <a:r>
              <a:rPr lang="en-US" altLang="ko-KR" sz="1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.</a:t>
            </a:r>
            <a:endParaRPr lang="en-US" altLang="ko-KR" sz="1600" b="1" dirty="0">
              <a:solidFill>
                <a:schemeClr val="bg2">
                  <a:lumMod val="1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432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7052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자체심사 방법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29957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자체심사</a:t>
            </a:r>
            <a:r>
              <a:rPr lang="ko-KR" altLang="en-US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856" y="1669939"/>
            <a:ext cx="1095415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sz="2000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ko-KR" altLang="en-US" sz="20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제조업자 또는 수입업자는 자체심사 규정을 정하여야 한다</a:t>
            </a:r>
            <a:r>
              <a:rPr lang="en-US" altLang="ko-KR" sz="20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.</a:t>
            </a:r>
          </a:p>
          <a:p>
            <a:pPr marL="266700" indent="-266700">
              <a:lnSpc>
                <a:spcPct val="150000"/>
              </a:lnSpc>
            </a:pPr>
            <a:r>
              <a:rPr lang="en-US" altLang="ko-KR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   </a:t>
            </a:r>
            <a:r>
              <a:rPr lang="en-US" altLang="ko-KR" b="1" baseline="0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1. </a:t>
            </a:r>
            <a:r>
              <a:rPr lang="ko-KR" altLang="en-US" b="1" baseline="0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원자재 심사</a:t>
            </a:r>
            <a:endParaRPr lang="en-US" altLang="ko-KR" b="1" baseline="0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   -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주요 구성 부품 심사 항목에 대해 자체규정을 정하고 그에 따라 심사를 실시 </a:t>
            </a:r>
            <a:endParaRPr lang="en-US" altLang="ko-KR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   -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자체 규정에 맞는 공급자의 검사 성적서 등을 비치한 경우에는 자체 심사를 한 것으로 갈음 가능</a:t>
            </a:r>
            <a:endParaRPr lang="en-US" altLang="ko-KR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endParaRPr lang="en-US" altLang="ko-KR" sz="800" b="1" dirty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  2.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공정심사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   -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고시 별표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5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제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2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호 및 별표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8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제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2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호의 심사 항목을 자체 규정에 따라 심사</a:t>
            </a:r>
            <a:endParaRPr lang="en-US" altLang="ko-KR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endParaRPr lang="en-US" altLang="ko-KR" sz="800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 3.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제품심사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     - </a:t>
            </a:r>
            <a:r>
              <a:rPr lang="ko-KR" altLang="en-US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고시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별표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5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제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3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호 및 별표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8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제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3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호의 </a:t>
            </a:r>
            <a:r>
              <a:rPr lang="ko-KR" altLang="en-US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심사 항목별</a:t>
            </a:r>
            <a:r>
              <a:rPr lang="en-US" altLang="ko-KR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ko-KR" altLang="en-US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및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심사주기별로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자체규정에 따라 심사를 실시</a:t>
            </a:r>
            <a:endParaRPr lang="en-US" altLang="ko-KR" b="1" baseline="0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     - </a:t>
            </a:r>
            <a:r>
              <a:rPr lang="ko-KR" altLang="en-US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해당 모델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의 </a:t>
            </a:r>
            <a:r>
              <a:rPr lang="ko-KR" altLang="en-US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주요 재질 또는 구성 부품</a:t>
            </a:r>
            <a:r>
              <a:rPr lang="en-US" altLang="ko-KR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err="1" smtClean="0">
                <a:solidFill>
                  <a:srgbClr val="00488A"/>
                </a:solidFill>
                <a:latin typeface="맑은 고딕"/>
                <a:ea typeface="맑은 고딕"/>
              </a:rPr>
              <a:t>설계ㆍ제조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방법 </a:t>
            </a:r>
            <a:r>
              <a:rPr lang="ko-KR" altLang="en-US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또는 제조설비를 변경한 경우에는 해당      </a:t>
            </a:r>
            <a:endParaRPr lang="en-US" altLang="ko-KR" b="1" baseline="0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    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모델</a:t>
            </a:r>
            <a:r>
              <a:rPr lang="ko-KR" altLang="en-US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에 대해 전 심사 항목을 심사</a:t>
            </a:r>
            <a:endParaRPr lang="en-US" altLang="ko-KR" b="1" baseline="0" dirty="0" smtClean="0">
              <a:solidFill>
                <a:srgbClr val="00488A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26712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6193" y="2475841"/>
            <a:ext cx="101266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400" dirty="0" smtClean="0">
                <a:solidFill>
                  <a:schemeClr val="accent5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haroni" panose="02010803020104030203" pitchFamily="2" charset="-79"/>
              </a:rPr>
              <a:t>승강기 모델 구분 기준 세부사항</a:t>
            </a:r>
            <a:endParaRPr lang="ko-KR" altLang="en-US" sz="4400" dirty="0">
              <a:solidFill>
                <a:schemeClr val="accent5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2053" y="5664329"/>
            <a:ext cx="10126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 smtClean="0">
                <a:solidFill>
                  <a:schemeClr val="accent5">
                    <a:lumMod val="75000"/>
                  </a:schemeClr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  <a:cs typeface="Aharoni" panose="02010803020104030203" pitchFamily="2" charset="-79"/>
              </a:rPr>
              <a:t>승강기안전기술원</a:t>
            </a:r>
            <a:endParaRPr lang="ko-KR" altLang="en-US" sz="2800" dirty="0">
              <a:solidFill>
                <a:schemeClr val="accent5">
                  <a:lumMod val="75000"/>
                </a:schemeClr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39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7052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승강기의 모델 구분 기준의 세부사항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25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 관련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29957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승강기안전인증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6856" y="1669939"/>
            <a:ext cx="10766141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 ▶ 승강기안전부품 및 승강기의안전인증에 관한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운영규정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[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별표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6]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에 따라 모델 구분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181533"/>
              </p:ext>
            </p:extLst>
          </p:nvPr>
        </p:nvGraphicFramePr>
        <p:xfrm>
          <a:off x="1068226" y="2222429"/>
          <a:ext cx="9870013" cy="4190777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874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97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61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195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28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 smtClean="0">
                          <a:effectLst/>
                        </a:rPr>
                        <a:t>종류</a:t>
                      </a:r>
                      <a:endParaRPr lang="ko-KR" altLang="en-US" sz="13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 smtClean="0">
                          <a:effectLst/>
                        </a:rPr>
                        <a:t>모델구분기준</a:t>
                      </a:r>
                      <a:endParaRPr lang="ko-KR" altLang="en-US" sz="13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 smtClean="0">
                          <a:effectLst/>
                        </a:rPr>
                        <a:t>세부사항</a:t>
                      </a:r>
                      <a:endParaRPr lang="ko-KR" altLang="en-US" sz="13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2896">
                <a:tc rowSpan="10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baseline="0" dirty="0" smtClean="0">
                          <a:effectLst/>
                          <a:latin typeface="+mn-ea"/>
                          <a:ea typeface="+mn-ea"/>
                        </a:rPr>
                        <a:t>가</a:t>
                      </a:r>
                      <a:r>
                        <a:rPr lang="en-US" altLang="ko-KR" sz="1300" kern="0" spc="0" baseline="0" dirty="0" smtClean="0">
                          <a:effectLst/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300" kern="0" spc="0" baseline="0" dirty="0" smtClean="0">
                          <a:effectLst/>
                          <a:latin typeface="+mn-ea"/>
                          <a:ea typeface="+mn-ea"/>
                        </a:rPr>
                        <a:t>전기식엘리베이터</a:t>
                      </a:r>
                      <a:endParaRPr lang="ko-KR" altLang="en-US" sz="13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3">
                  <a:txBody>
                    <a:bodyPr/>
                    <a:lstStyle/>
                    <a:p>
                      <a:pPr marL="342900" marR="0" indent="-34290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ko-KR" altLang="en-US" sz="1300" b="0" kern="0" spc="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</a:rPr>
                        <a:t>종류</a:t>
                      </a:r>
                      <a:endParaRPr lang="en-US" altLang="ko-KR" sz="1300" b="0" kern="0" spc="0" dirty="0" smtClean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 smtClean="0">
                          <a:effectLst/>
                          <a:latin typeface="+mn-ea"/>
                          <a:ea typeface="+mn-ea"/>
                        </a:rPr>
                        <a:t>용도</a:t>
                      </a:r>
                      <a:endParaRPr lang="ko-KR" altLang="en-US" sz="13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 smtClean="0">
                          <a:effectLst/>
                          <a:latin typeface="+mn-ea"/>
                          <a:ea typeface="+mn-ea"/>
                        </a:rPr>
                        <a:t>가</a:t>
                      </a:r>
                      <a:r>
                        <a:rPr lang="en-US" altLang="ko-KR" sz="1300" kern="0" spc="0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300" kern="0" spc="0" dirty="0" smtClean="0">
                          <a:effectLst/>
                          <a:latin typeface="+mn-ea"/>
                          <a:ea typeface="+mn-ea"/>
                        </a:rPr>
                        <a:t> 신청인이 제시</a:t>
                      </a:r>
                      <a:endParaRPr lang="ko-KR" altLang="en-US" sz="13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9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 smtClean="0">
                          <a:effectLst/>
                          <a:latin typeface="+mn-ea"/>
                          <a:ea typeface="+mn-ea"/>
                        </a:rPr>
                        <a:t>구조</a:t>
                      </a:r>
                      <a:endParaRPr lang="ko-KR" altLang="en-US" sz="13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 smtClean="0">
                          <a:effectLst/>
                          <a:latin typeface="+mn-ea"/>
                          <a:ea typeface="+mn-ea"/>
                        </a:rPr>
                        <a:t>나</a:t>
                      </a:r>
                      <a:r>
                        <a:rPr lang="en-US" altLang="ko-KR" sz="1300" kern="0" spc="0" dirty="0" smtClean="0"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300" kern="0" spc="0" dirty="0" err="1" smtClean="0">
                          <a:effectLst/>
                          <a:latin typeface="+mn-ea"/>
                          <a:ea typeface="+mn-ea"/>
                        </a:rPr>
                        <a:t>권상식</a:t>
                      </a:r>
                      <a:r>
                        <a:rPr lang="ko-KR" altLang="en-US" sz="1300" kern="0" spc="0" dirty="0" smtClean="0">
                          <a:effectLst/>
                          <a:latin typeface="+mn-ea"/>
                          <a:ea typeface="+mn-ea"/>
                        </a:rPr>
                        <a:t>                       다</a:t>
                      </a:r>
                      <a:r>
                        <a:rPr lang="en-US" altLang="ko-KR" sz="1300" kern="0" spc="0" dirty="0" smtClean="0"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300" kern="0" spc="0" dirty="0" err="1" smtClean="0">
                          <a:effectLst/>
                          <a:latin typeface="+mn-ea"/>
                          <a:ea typeface="+mn-ea"/>
                        </a:rPr>
                        <a:t>권동식</a:t>
                      </a:r>
                      <a:endParaRPr lang="en-US" altLang="ko-KR" sz="1300" kern="0" spc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kern="0" spc="0" dirty="0" smtClean="0">
                          <a:effectLst/>
                          <a:latin typeface="+mn-ea"/>
                          <a:ea typeface="+mn-ea"/>
                        </a:rPr>
                        <a:t>라</a:t>
                      </a:r>
                      <a:r>
                        <a:rPr lang="en-US" altLang="ko-KR" sz="1300" kern="0" spc="0" dirty="0" smtClean="0"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300" kern="0" spc="0" dirty="0" err="1" smtClean="0">
                          <a:effectLst/>
                          <a:latin typeface="+mn-ea"/>
                          <a:ea typeface="+mn-ea"/>
                        </a:rPr>
                        <a:t>경사형</a:t>
                      </a:r>
                      <a:r>
                        <a:rPr lang="ko-KR" altLang="en-US" sz="1300" kern="0" spc="0" dirty="0" smtClean="0">
                          <a:effectLst/>
                          <a:latin typeface="+mn-ea"/>
                          <a:ea typeface="+mn-ea"/>
                        </a:rPr>
                        <a:t>                       마</a:t>
                      </a:r>
                      <a:r>
                        <a:rPr lang="en-US" altLang="ko-KR" sz="1300" kern="0" spc="0" dirty="0" smtClean="0"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300" kern="0" spc="0" dirty="0" smtClean="0">
                          <a:effectLst/>
                          <a:latin typeface="+mn-ea"/>
                          <a:ea typeface="+mn-ea"/>
                        </a:rPr>
                        <a:t>기타</a:t>
                      </a:r>
                      <a:endParaRPr lang="en-US" altLang="ko-KR" sz="1300" kern="0" spc="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6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0" kern="0" spc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제어</a:t>
                      </a:r>
                      <a:endParaRPr lang="ko-KR" altLang="en-US" sz="1300" b="0" kern="0" spc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0" kern="0" spc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신청인이</a:t>
                      </a:r>
                      <a:r>
                        <a:rPr lang="ko-KR" altLang="en-US" sz="1300" b="0" kern="0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제시</a:t>
                      </a:r>
                      <a:r>
                        <a:rPr lang="en-US" altLang="ko-KR" sz="1300" b="0" kern="0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300" b="0" kern="0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운영규정 고시 개정</a:t>
                      </a:r>
                      <a:r>
                        <a:rPr lang="en-US" altLang="ko-KR" sz="1300" b="0" kern="0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300" b="0" kern="0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안</a:t>
                      </a:r>
                      <a:r>
                        <a:rPr lang="en-US" altLang="ko-KR" sz="1300" b="0" kern="0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300" b="0" kern="0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참조</a:t>
                      </a:r>
                      <a:r>
                        <a:rPr lang="en-US" altLang="ko-KR" sz="1300" b="0" kern="0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300" b="0" kern="0" spc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3228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ko-KR" sz="13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2) </a:t>
                      </a:r>
                      <a:r>
                        <a:rPr lang="ko-KR" altLang="en-US" sz="1300" b="0" kern="0" spc="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정격하중</a:t>
                      </a:r>
                      <a:endParaRPr lang="en-US" altLang="ko-KR" sz="1300" b="0" kern="0" spc="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신청인이 최소값</a:t>
                      </a:r>
                      <a:r>
                        <a:rPr lang="en-US" altLang="ko-KR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최대값 제시</a:t>
                      </a:r>
                      <a:endParaRPr lang="ko-KR" altLang="en-US" sz="13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896"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gridSpan="2">
                  <a:txBody>
                    <a:bodyPr/>
                    <a:lstStyle/>
                    <a:p>
                      <a:pPr marL="0" indent="0" algn="l" latinLnBrk="1">
                        <a:buFont typeface="+mj-lt"/>
                        <a:buNone/>
                      </a:pPr>
                      <a:r>
                        <a:rPr lang="en-US" altLang="ko-KR" sz="1300" dirty="0" smtClean="0">
                          <a:latin typeface="+mn-ea"/>
                          <a:ea typeface="+mn-ea"/>
                        </a:rPr>
                        <a:t>3) </a:t>
                      </a:r>
                      <a:r>
                        <a:rPr lang="ko-KR" altLang="en-US" sz="1300" dirty="0" err="1" smtClean="0">
                          <a:latin typeface="+mn-ea"/>
                          <a:ea typeface="+mn-ea"/>
                        </a:rPr>
                        <a:t>견인하중</a:t>
                      </a:r>
                      <a:endParaRPr lang="ko-KR" altLang="en-US" sz="1300" dirty="0"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신청인이 최소값</a:t>
                      </a:r>
                      <a:r>
                        <a:rPr lang="en-US" altLang="ko-KR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최대값 제시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2896"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gridSpan="2">
                  <a:txBody>
                    <a:bodyPr/>
                    <a:lstStyle/>
                    <a:p>
                      <a:pPr marL="0" indent="0" algn="l" latinLnBrk="1">
                        <a:buFont typeface="+mj-lt"/>
                        <a:buNone/>
                      </a:pPr>
                      <a:r>
                        <a:rPr lang="en-US" altLang="ko-KR" sz="1300" dirty="0" smtClean="0">
                          <a:latin typeface="+mn-ea"/>
                          <a:ea typeface="+mn-ea"/>
                        </a:rPr>
                        <a:t>4) </a:t>
                      </a:r>
                      <a:r>
                        <a:rPr lang="ko-KR" altLang="en-US" sz="1300" dirty="0" err="1" smtClean="0">
                          <a:latin typeface="+mn-ea"/>
                          <a:ea typeface="+mn-ea"/>
                        </a:rPr>
                        <a:t>정격속도</a:t>
                      </a:r>
                      <a:endParaRPr lang="ko-KR" altLang="en-US" sz="1300" dirty="0"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신청인이 최소값</a:t>
                      </a:r>
                      <a:r>
                        <a:rPr lang="en-US" altLang="ko-KR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최대값 제시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28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latinLnBrk="1">
                        <a:buFont typeface="+mj-lt"/>
                        <a:buNone/>
                      </a:pPr>
                      <a:r>
                        <a:rPr lang="en-US" altLang="ko-KR" sz="1300" dirty="0" smtClean="0">
                          <a:latin typeface="+mn-ea"/>
                          <a:ea typeface="+mn-ea"/>
                        </a:rPr>
                        <a:t>5) </a:t>
                      </a:r>
                      <a:r>
                        <a:rPr lang="ko-KR" altLang="en-US" sz="1300" dirty="0" smtClean="0">
                          <a:latin typeface="+mn-ea"/>
                          <a:ea typeface="+mn-ea"/>
                        </a:rPr>
                        <a:t>운행거리</a:t>
                      </a:r>
                      <a:endParaRPr lang="ko-KR" altLang="en-US" sz="1300" dirty="0"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신청인이 최소값</a:t>
                      </a:r>
                      <a:r>
                        <a:rPr lang="en-US" altLang="ko-KR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최대값 제시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2036847820"/>
                  </a:ext>
                </a:extLst>
              </a:tr>
              <a:tr h="3228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latinLnBrk="1">
                        <a:buFont typeface="+mj-lt"/>
                        <a:buNone/>
                      </a:pPr>
                      <a:r>
                        <a:rPr lang="en-US" altLang="ko-KR" sz="1300" dirty="0" smtClean="0">
                          <a:latin typeface="+mn-ea"/>
                          <a:ea typeface="+mn-ea"/>
                        </a:rPr>
                        <a:t>6) </a:t>
                      </a:r>
                      <a:r>
                        <a:rPr lang="ko-KR" altLang="en-US" sz="1300" dirty="0" err="1" smtClean="0">
                          <a:latin typeface="+mn-ea"/>
                          <a:ea typeface="+mn-ea"/>
                        </a:rPr>
                        <a:t>운반구</a:t>
                      </a:r>
                      <a:r>
                        <a:rPr lang="en-US" altLang="ko-KR" sz="13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300" dirty="0" smtClean="0">
                          <a:latin typeface="+mn-ea"/>
                          <a:ea typeface="+mn-ea"/>
                        </a:rPr>
                        <a:t>카</a:t>
                      </a:r>
                      <a:r>
                        <a:rPr lang="en-US" altLang="ko-KR" sz="1300" dirty="0" smtClean="0"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300" dirty="0" smtClean="0">
                          <a:latin typeface="+mn-ea"/>
                          <a:ea typeface="+mn-ea"/>
                        </a:rPr>
                        <a:t>무게</a:t>
                      </a:r>
                      <a:endParaRPr lang="ko-KR" altLang="en-US" sz="1300" dirty="0"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신청인이 최소값</a:t>
                      </a:r>
                      <a:r>
                        <a:rPr lang="en-US" altLang="ko-KR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sz="13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최대값 제시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769462402"/>
                  </a:ext>
                </a:extLst>
              </a:tr>
              <a:tr h="5993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latinLnBrk="1">
                        <a:buFont typeface="+mj-lt"/>
                        <a:buNone/>
                      </a:pPr>
                      <a:r>
                        <a:rPr lang="en-US" altLang="ko-KR" sz="1300" dirty="0" smtClean="0">
                          <a:latin typeface="+mn-ea"/>
                          <a:ea typeface="+mn-ea"/>
                        </a:rPr>
                        <a:t>7) </a:t>
                      </a:r>
                      <a:r>
                        <a:rPr lang="ko-KR" altLang="en-US" sz="1300" dirty="0" smtClean="0">
                          <a:latin typeface="+mn-ea"/>
                          <a:ea typeface="+mn-ea"/>
                        </a:rPr>
                        <a:t>구동기 위치</a:t>
                      </a:r>
                      <a:endParaRPr lang="ko-KR" altLang="en-US" sz="1300" dirty="0"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</a:t>
                      </a:r>
                      <a:r>
                        <a:rPr lang="en-US" altLang="ko-KR" sz="1300" b="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300" b="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기계실 내부                 나</a:t>
                      </a:r>
                      <a:r>
                        <a:rPr lang="en-US" altLang="ko-KR" sz="1300" b="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300" b="0" kern="0" spc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승강로</a:t>
                      </a:r>
                      <a:r>
                        <a:rPr lang="ko-KR" altLang="en-US" sz="1300" b="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상부</a:t>
                      </a:r>
                      <a:endParaRPr lang="en-US" altLang="ko-KR" sz="1300" b="0" kern="0" spc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다</a:t>
                      </a:r>
                      <a:r>
                        <a:rPr lang="en-US" altLang="ko-KR" sz="1300" b="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en-US" altLang="ko-KR" sz="13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300" b="0" kern="0" spc="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승강로</a:t>
                      </a:r>
                      <a:r>
                        <a:rPr lang="ko-KR" altLang="en-US" sz="13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하부                 라</a:t>
                      </a:r>
                      <a:r>
                        <a:rPr lang="en-US" altLang="ko-KR" sz="13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3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기타</a:t>
                      </a:r>
                      <a:r>
                        <a:rPr lang="ko-KR" altLang="en-US" sz="1300" b="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</a:t>
                      </a:r>
                      <a:endParaRPr lang="ko-KR" altLang="en-US" sz="1300" b="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366934669"/>
                  </a:ext>
                </a:extLst>
              </a:tr>
              <a:tr h="5993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latinLnBrk="1">
                        <a:buFont typeface="+mj-lt"/>
                        <a:buNone/>
                      </a:pPr>
                      <a:r>
                        <a:rPr lang="en-US" altLang="ko-KR" sz="1300" dirty="0" smtClean="0">
                          <a:latin typeface="+mn-ea"/>
                          <a:ea typeface="+mn-ea"/>
                        </a:rPr>
                        <a:t>8) </a:t>
                      </a:r>
                      <a:r>
                        <a:rPr lang="ko-KR" altLang="en-US" sz="1300" dirty="0" smtClean="0">
                          <a:latin typeface="+mn-ea"/>
                          <a:ea typeface="+mn-ea"/>
                        </a:rPr>
                        <a:t>출입문 </a:t>
                      </a:r>
                      <a:r>
                        <a:rPr lang="ko-KR" altLang="en-US" sz="1300" dirty="0" err="1" smtClean="0">
                          <a:latin typeface="+mn-ea"/>
                          <a:ea typeface="+mn-ea"/>
                        </a:rPr>
                        <a:t>개폐구조</a:t>
                      </a:r>
                      <a:endParaRPr lang="ko-KR" altLang="en-US" sz="1300" dirty="0"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</a:t>
                      </a:r>
                      <a:r>
                        <a:rPr lang="en-US" altLang="ko-KR" sz="1300" b="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300" b="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수평개폐방식               나</a:t>
                      </a:r>
                      <a:r>
                        <a:rPr lang="en-US" altLang="ko-KR" sz="1300" b="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3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수직개폐방식</a:t>
                      </a:r>
                      <a:endParaRPr lang="en-US" altLang="ko-KR" sz="1300" b="0" kern="0" spc="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다</a:t>
                      </a:r>
                      <a:r>
                        <a:rPr lang="en-US" altLang="ko-KR" sz="13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3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기타</a:t>
                      </a:r>
                      <a:endParaRPr lang="ko-KR" altLang="en-US" sz="1300" b="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1001053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0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7052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승강기 모델구분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29957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승강기안전인증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306" y="1520379"/>
            <a:ext cx="10937058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b="1" baseline="0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▶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설계와 기능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등이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서로 다른 제품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별로 각각의 고유한 명칭을 부여한 하나의 제품</a:t>
            </a:r>
            <a:endParaRPr lang="en-US" altLang="ko-KR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운영규정 고시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[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별표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6]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승강기의 모델 구분 기준의 세부사항 참조</a:t>
            </a:r>
            <a:endParaRPr lang="en-US" altLang="ko-KR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en-US" altLang="ko-KR" b="1" dirty="0" smtClean="0">
                <a:solidFill>
                  <a:srgbClr val="00488A"/>
                </a:solidFill>
                <a:latin typeface="맑은 고딕"/>
              </a:rPr>
              <a:t>   - 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</a:rPr>
              <a:t>단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</a:rPr>
              <a:t>, 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</a:rPr>
              <a:t>제어회로 및 안전회로의 구성이 변경된 경우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</a:rPr>
              <a:t>(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</a:rPr>
              <a:t>제조사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</a:rPr>
              <a:t>, 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</a:rPr>
              <a:t>모델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</a:rPr>
              <a:t>) 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</a:rPr>
              <a:t>별도의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기본모델로 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</a:rPr>
              <a:t>구분</a:t>
            </a:r>
            <a:endParaRPr lang="en-US" altLang="ko-KR" b="1" dirty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  <a:latin typeface="맑은 고딕"/>
              </a:rPr>
              <a:t>    </a:t>
            </a:r>
            <a:r>
              <a:rPr lang="en-US" altLang="ko-KR" sz="1400" b="1" dirty="0" smtClean="0">
                <a:latin typeface="맑은 고딕"/>
              </a:rPr>
              <a:t>★ </a:t>
            </a:r>
            <a:r>
              <a:rPr lang="ko-KR" altLang="en-US" sz="1400" b="1" dirty="0" smtClean="0">
                <a:latin typeface="맑은 고딕"/>
              </a:rPr>
              <a:t>회생과 </a:t>
            </a:r>
            <a:r>
              <a:rPr lang="ko-KR" altLang="en-US" sz="1400" b="1" dirty="0">
                <a:latin typeface="맑은 고딕"/>
              </a:rPr>
              <a:t>저항방식으로 구분된 </a:t>
            </a:r>
            <a:r>
              <a:rPr lang="ko-KR" altLang="en-US" sz="1400" b="1" dirty="0" err="1" smtClean="0">
                <a:latin typeface="맑은 고딕"/>
              </a:rPr>
              <a:t>제어반은</a:t>
            </a:r>
            <a:r>
              <a:rPr lang="ko-KR" altLang="en-US" sz="1400" b="1" dirty="0" smtClean="0">
                <a:latin typeface="맑은 고딕"/>
              </a:rPr>
              <a:t> 설계와 기능이 동일한 경우</a:t>
            </a:r>
            <a:r>
              <a:rPr lang="en-US" altLang="ko-KR" sz="1400" b="1" dirty="0" smtClean="0">
                <a:latin typeface="맑은 고딕"/>
              </a:rPr>
              <a:t>(</a:t>
            </a:r>
            <a:r>
              <a:rPr lang="ko-KR" altLang="en-US" sz="1400" b="1" dirty="0" smtClean="0">
                <a:latin typeface="맑은 고딕"/>
              </a:rPr>
              <a:t>부품인증서 확인</a:t>
            </a:r>
            <a:r>
              <a:rPr lang="en-US" altLang="ko-KR" sz="1400" b="1" dirty="0" smtClean="0">
                <a:latin typeface="맑은 고딕"/>
              </a:rPr>
              <a:t>)</a:t>
            </a:r>
            <a:r>
              <a:rPr lang="ko-KR" altLang="en-US" sz="1400" b="1" dirty="0" smtClean="0">
                <a:latin typeface="맑은 고딕"/>
              </a:rPr>
              <a:t> 동일한 기본모델로 구분</a:t>
            </a:r>
            <a:endParaRPr lang="en-US" altLang="ko-KR" sz="1400" b="1" dirty="0" smtClean="0"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endParaRPr lang="en-US" altLang="ko-KR" b="1" dirty="0" smtClean="0">
              <a:solidFill>
                <a:srgbClr val="FF0000"/>
              </a:solidFill>
              <a:latin typeface="맑은 고딕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15424" y="3415334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안전성시험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" y="3444389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15424" y="3680883"/>
            <a:ext cx="10937058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b="1" dirty="0">
                <a:solidFill>
                  <a:srgbClr val="00488A"/>
                </a:solidFill>
                <a:latin typeface="맑은 고딕"/>
              </a:rPr>
              <a:t>▶ </a:t>
            </a:r>
            <a:r>
              <a:rPr lang="ko-KR" altLang="en-US" b="1" dirty="0" err="1" smtClean="0">
                <a:solidFill>
                  <a:srgbClr val="00488A"/>
                </a:solidFill>
                <a:latin typeface="맑은 고딕"/>
              </a:rPr>
              <a:t>기본모델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 구분에 의한 범위 적용에 따라 구동기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</a:rPr>
              <a:t>(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모델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</a:rPr>
              <a:t>)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가 변경된 경우 등</a:t>
            </a:r>
            <a:endParaRPr lang="en-US" altLang="ko-KR" b="1" dirty="0" smtClean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en-US" altLang="ko-KR" b="1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</a:rPr>
              <a:t>  -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모델에 포함된 구동기 별로 안전성 시험 진행</a:t>
            </a:r>
            <a:endParaRPr lang="en-US" altLang="ko-KR" sz="1600" b="1" dirty="0">
              <a:solidFill>
                <a:srgbClr val="4890E8"/>
              </a:solidFill>
              <a:latin typeface="맑은 고딕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15424" y="4727364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정기심사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사후관리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82" y="4785474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53192" y="4983975"/>
            <a:ext cx="109370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b="1" dirty="0">
                <a:solidFill>
                  <a:srgbClr val="00488A"/>
                </a:solidFill>
                <a:latin typeface="맑은 고딕"/>
              </a:rPr>
              <a:t>▶ </a:t>
            </a:r>
            <a:r>
              <a:rPr lang="ko-KR" altLang="en-US" b="1" dirty="0" err="1" smtClean="0">
                <a:solidFill>
                  <a:srgbClr val="00488A"/>
                </a:solidFill>
                <a:latin typeface="맑은 고딕"/>
              </a:rPr>
              <a:t>기본모델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 또는 </a:t>
            </a:r>
            <a:r>
              <a:rPr lang="ko-KR" altLang="en-US" b="1" dirty="0" err="1" smtClean="0">
                <a:solidFill>
                  <a:srgbClr val="00488A"/>
                </a:solidFill>
                <a:latin typeface="맑은 고딕"/>
              </a:rPr>
              <a:t>파생모델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</a:rPr>
              <a:t> 중에서 안전성 시험 대상 선정</a:t>
            </a:r>
            <a:endParaRPr lang="en-US" altLang="ko-KR" b="1" dirty="0" smtClean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  -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안전성시험은 최초 안전성시험과 동일하게 진행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맑은 고딕"/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  <a:latin typeface="맑은 고딕"/>
              </a:rPr>
              <a:t>    </a:t>
            </a:r>
            <a:r>
              <a:rPr lang="en-US" altLang="ko-KR" sz="1400" b="1" dirty="0" smtClean="0">
                <a:latin typeface="맑은 고딕"/>
              </a:rPr>
              <a:t>★</a:t>
            </a:r>
            <a:r>
              <a:rPr lang="ko-KR" altLang="en-US" sz="1400" b="1" dirty="0" smtClean="0">
                <a:latin typeface="맑은 고딕"/>
              </a:rPr>
              <a:t>단</a:t>
            </a:r>
            <a:r>
              <a:rPr lang="en-US" altLang="ko-KR" sz="1400" b="1" dirty="0" smtClean="0">
                <a:latin typeface="맑은 고딕"/>
              </a:rPr>
              <a:t>, </a:t>
            </a:r>
            <a:r>
              <a:rPr lang="ko-KR" altLang="en-US" sz="1400" b="1" dirty="0" smtClean="0">
                <a:latin typeface="맑은 고딕"/>
              </a:rPr>
              <a:t>기본모델에 </a:t>
            </a:r>
            <a:r>
              <a:rPr lang="ko-KR" altLang="en-US" sz="1400" b="1" dirty="0" smtClean="0">
                <a:latin typeface="맑은 고딕"/>
              </a:rPr>
              <a:t>포함된 </a:t>
            </a:r>
            <a:r>
              <a:rPr lang="ko-KR" altLang="en-US" sz="1400" b="1" dirty="0" smtClean="0">
                <a:latin typeface="맑은 고딕"/>
              </a:rPr>
              <a:t>구동기는 구동기별로 안전성시험 실시</a:t>
            </a:r>
            <a:endParaRPr lang="en-US" altLang="ko-KR" sz="1600" b="1" dirty="0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2458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7052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모델 구분 및 안전성 시험 예시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29957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승강기안전인증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622880"/>
              </p:ext>
            </p:extLst>
          </p:nvPr>
        </p:nvGraphicFramePr>
        <p:xfrm>
          <a:off x="1068226" y="1715357"/>
          <a:ext cx="9870015" cy="204289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937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2752">
                  <a:extLst>
                    <a:ext uri="{9D8B030D-6E8A-4147-A177-3AD203B41FA5}">
                      <a16:colId xmlns="" xmlns:a16="http://schemas.microsoft.com/office/drawing/2014/main" val="2612888637"/>
                    </a:ext>
                  </a:extLst>
                </a:gridCol>
                <a:gridCol w="2086495">
                  <a:extLst>
                    <a:ext uri="{9D8B030D-6E8A-4147-A177-3AD203B41FA5}">
                      <a16:colId xmlns="" xmlns:a16="http://schemas.microsoft.com/office/drawing/2014/main" val="4270360405"/>
                    </a:ext>
                  </a:extLst>
                </a:gridCol>
                <a:gridCol w="1554480">
                  <a:extLst>
                    <a:ext uri="{9D8B030D-6E8A-4147-A177-3AD203B41FA5}">
                      <a16:colId xmlns="" xmlns:a16="http://schemas.microsoft.com/office/drawing/2014/main" val="1077900123"/>
                    </a:ext>
                  </a:extLst>
                </a:gridCol>
                <a:gridCol w="1944524">
                  <a:extLst>
                    <a:ext uri="{9D8B030D-6E8A-4147-A177-3AD203B41FA5}">
                      <a16:colId xmlns="" xmlns:a16="http://schemas.microsoft.com/office/drawing/2014/main" val="753380959"/>
                    </a:ext>
                  </a:extLst>
                </a:gridCol>
                <a:gridCol w="1944524">
                  <a:extLst>
                    <a:ext uri="{9D8B030D-6E8A-4147-A177-3AD203B41FA5}">
                      <a16:colId xmlns="" xmlns:a16="http://schemas.microsoft.com/office/drawing/2014/main" val="3090458503"/>
                    </a:ext>
                  </a:extLst>
                </a:gridCol>
              </a:tblGrid>
              <a:tr h="3721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</a:rPr>
                        <a:t>모델명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</a:rPr>
                        <a:t>제어반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</a:rPr>
                        <a:t>속도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effectLst/>
                        </a:rPr>
                        <a:t>하중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</a:rPr>
                        <a:t>구동기 종류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</a:rPr>
                        <a:t>안전성 시험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2160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Type A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Control</a:t>
                      </a:r>
                      <a:r>
                        <a:rPr lang="en-US" altLang="ko-KR" sz="14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A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1.0 m/s ~ 2.5 m/s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1000~1600 kg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A,</a:t>
                      </a:r>
                      <a:r>
                        <a:rPr lang="en-US" altLang="ko-KR" sz="14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B, C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2160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Type B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Control</a:t>
                      </a:r>
                      <a:r>
                        <a:rPr lang="en-US" altLang="ko-KR" sz="14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B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2.0 m/s ~ 4.0 m/s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900~2000 kg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D, E, F, G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280596381"/>
                  </a:ext>
                </a:extLst>
              </a:tr>
              <a:tr h="926418">
                <a:tc gridSpan="6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Type</a:t>
                      </a:r>
                      <a:r>
                        <a:rPr lang="en-US" altLang="ko-KR" sz="1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A</a:t>
                      </a:r>
                      <a:r>
                        <a:rPr lang="ko-KR" altLang="en-US" sz="1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와 </a:t>
                      </a:r>
                      <a:r>
                        <a:rPr lang="en-US" altLang="ko-KR" sz="1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Type B </a:t>
                      </a:r>
                      <a:r>
                        <a:rPr lang="ko-KR" altLang="en-US" sz="1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모델 구분에 따른 시험 횟수</a:t>
                      </a:r>
                      <a:endParaRPr lang="en-US" altLang="ko-KR" sz="1800" b="1" kern="0" spc="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98216851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1068226" y="4312018"/>
          <a:ext cx="9870015" cy="1868973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937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2752">
                  <a:extLst>
                    <a:ext uri="{9D8B030D-6E8A-4147-A177-3AD203B41FA5}">
                      <a16:colId xmlns="" xmlns:a16="http://schemas.microsoft.com/office/drawing/2014/main" val="2612888637"/>
                    </a:ext>
                  </a:extLst>
                </a:gridCol>
                <a:gridCol w="2086495">
                  <a:extLst>
                    <a:ext uri="{9D8B030D-6E8A-4147-A177-3AD203B41FA5}">
                      <a16:colId xmlns="" xmlns:a16="http://schemas.microsoft.com/office/drawing/2014/main" val="4270360405"/>
                    </a:ext>
                  </a:extLst>
                </a:gridCol>
                <a:gridCol w="1554480">
                  <a:extLst>
                    <a:ext uri="{9D8B030D-6E8A-4147-A177-3AD203B41FA5}">
                      <a16:colId xmlns="" xmlns:a16="http://schemas.microsoft.com/office/drawing/2014/main" val="1077900123"/>
                    </a:ext>
                  </a:extLst>
                </a:gridCol>
                <a:gridCol w="1944524">
                  <a:extLst>
                    <a:ext uri="{9D8B030D-6E8A-4147-A177-3AD203B41FA5}">
                      <a16:colId xmlns="" xmlns:a16="http://schemas.microsoft.com/office/drawing/2014/main" val="753380959"/>
                    </a:ext>
                  </a:extLst>
                </a:gridCol>
                <a:gridCol w="1944524">
                  <a:extLst>
                    <a:ext uri="{9D8B030D-6E8A-4147-A177-3AD203B41FA5}">
                      <a16:colId xmlns="" xmlns:a16="http://schemas.microsoft.com/office/drawing/2014/main" val="3090458503"/>
                    </a:ext>
                  </a:extLst>
                </a:gridCol>
              </a:tblGrid>
              <a:tr h="4163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</a:rPr>
                        <a:t>모델명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</a:rPr>
                        <a:t>제어반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</a:rPr>
                        <a:t>속도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effectLst/>
                        </a:rPr>
                        <a:t>하중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</a:rPr>
                        <a:t>구동기 종류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</a:rPr>
                        <a:t>안전성 시험</a:t>
                      </a: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631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Type</a:t>
                      </a:r>
                      <a:r>
                        <a:rPr lang="en-US" altLang="ko-KR" sz="14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C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Control C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1.0m/s ~ 4m/s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900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~ 2000 kg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A, B, C, D, E, F, G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회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36339">
                <a:tc gridSpan="6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제어반이</a:t>
                      </a:r>
                      <a:r>
                        <a:rPr lang="ko-KR" altLang="en-US" sz="18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동일할 경우 제조사에서 제시한 </a:t>
                      </a:r>
                      <a:r>
                        <a:rPr lang="ko-KR" altLang="en-US" sz="1800" b="1" kern="0" spc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기본모델은</a:t>
                      </a:r>
                      <a:r>
                        <a:rPr lang="ko-KR" altLang="en-US" sz="18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최대한 수용</a:t>
                      </a:r>
                      <a:endParaRPr lang="ko-KR" altLang="en-US" sz="18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98216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29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4088" y="1042457"/>
            <a:ext cx="10126639" cy="949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400" dirty="0" smtClean="0">
                <a:solidFill>
                  <a:schemeClr val="accent5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haroni" panose="02010803020104030203" pitchFamily="2" charset="-79"/>
              </a:rPr>
              <a:t>승강기</a:t>
            </a:r>
            <a:r>
              <a:rPr lang="en-US" altLang="ko-KR" sz="4400" dirty="0">
                <a:solidFill>
                  <a:schemeClr val="accent5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haroni" panose="02010803020104030203" pitchFamily="2" charset="-79"/>
              </a:rPr>
              <a:t> </a:t>
            </a:r>
            <a:r>
              <a:rPr lang="ko-KR" altLang="en-US" sz="4400" dirty="0" smtClean="0">
                <a:solidFill>
                  <a:schemeClr val="accent5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haroni" panose="02010803020104030203" pitchFamily="2" charset="-79"/>
              </a:rPr>
              <a:t>안전인증 제도개선 설명회</a:t>
            </a:r>
            <a:endParaRPr lang="ko-KR" altLang="en-US" sz="4400" dirty="0">
              <a:solidFill>
                <a:schemeClr val="accent5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2053" y="5664329"/>
            <a:ext cx="10126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 smtClean="0">
                <a:solidFill>
                  <a:schemeClr val="accent5">
                    <a:lumMod val="75000"/>
                  </a:schemeClr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  <a:cs typeface="Aharoni" panose="02010803020104030203" pitchFamily="2" charset="-79"/>
              </a:rPr>
              <a:t>한국승강기안전공단</a:t>
            </a:r>
            <a:endParaRPr lang="ko-KR" altLang="en-US" sz="2800" dirty="0">
              <a:solidFill>
                <a:schemeClr val="accent5">
                  <a:lumMod val="75000"/>
                </a:schemeClr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340042" y="2473249"/>
            <a:ext cx="59769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latinLnBrk="1"/>
            <a:r>
              <a:rPr lang="en-US" altLang="ko-K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1. </a:t>
            </a:r>
            <a:r>
              <a:rPr lang="ko-KR" altLang="en-US" sz="2800" b="1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승강기 안전인증 운영절차 </a:t>
            </a:r>
            <a:endParaRPr lang="ko-KR" altLang="en-US" sz="2800" b="1" baseline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  <a:ea typeface="맑은 고딕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774" y="2485828"/>
            <a:ext cx="120601" cy="497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3340042" y="3199559"/>
            <a:ext cx="59769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latinLnBrk="1"/>
            <a:r>
              <a:rPr lang="en-US" altLang="ko-K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2. </a:t>
            </a:r>
            <a:r>
              <a:rPr lang="ko-KR" altLang="en-US" sz="2800" b="1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승강기 모델구분 기준 세부사항 </a:t>
            </a:r>
            <a:endParaRPr lang="ko-KR" altLang="en-US" sz="2800" b="1" baseline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  <a:ea typeface="맑은 고딕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774" y="3212138"/>
            <a:ext cx="120601" cy="497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3340042" y="3925743"/>
            <a:ext cx="59769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latinLnBrk="1"/>
            <a:r>
              <a:rPr lang="en-US" altLang="ko-K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3. </a:t>
            </a:r>
            <a:r>
              <a:rPr lang="ko-KR" altLang="en-US" sz="2800" b="1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승강기 안전인증 제도 개선</a:t>
            </a:r>
            <a:r>
              <a:rPr lang="en-US" altLang="ko-KR" sz="2800" b="1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(</a:t>
            </a:r>
            <a:r>
              <a:rPr lang="ko-KR" altLang="en-US" sz="2800" b="1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안</a:t>
            </a:r>
            <a:r>
              <a:rPr lang="en-US" altLang="ko-KR" sz="2800" b="1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)</a:t>
            </a:r>
            <a:endParaRPr lang="ko-KR" altLang="en-US" sz="2800" b="1" baseline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  <a:ea typeface="맑은 고딕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774" y="3938322"/>
            <a:ext cx="120601" cy="497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5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2053" y="2393462"/>
            <a:ext cx="101266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400" dirty="0" smtClean="0">
                <a:solidFill>
                  <a:schemeClr val="accent5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haroni" panose="02010803020104030203" pitchFamily="2" charset="-79"/>
              </a:rPr>
              <a:t>승강기 안전인증 제도 개선</a:t>
            </a:r>
            <a:r>
              <a:rPr lang="en-US" altLang="ko-KR" sz="4400" dirty="0" smtClean="0">
                <a:solidFill>
                  <a:schemeClr val="accent5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haroni" panose="02010803020104030203" pitchFamily="2" charset="-79"/>
              </a:rPr>
              <a:t>(</a:t>
            </a:r>
            <a:r>
              <a:rPr lang="ko-KR" altLang="en-US" sz="4400" dirty="0" smtClean="0">
                <a:solidFill>
                  <a:schemeClr val="accent5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haroni" panose="02010803020104030203" pitchFamily="2" charset="-79"/>
              </a:rPr>
              <a:t>안</a:t>
            </a:r>
            <a:r>
              <a:rPr lang="en-US" altLang="ko-KR" sz="4400" dirty="0" smtClean="0">
                <a:solidFill>
                  <a:schemeClr val="accent5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haroni" panose="02010803020104030203" pitchFamily="2" charset="-79"/>
              </a:rPr>
              <a:t>)</a:t>
            </a:r>
            <a:endParaRPr lang="ko-KR" altLang="en-US" sz="4400" dirty="0">
              <a:solidFill>
                <a:schemeClr val="accent5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2053" y="5664329"/>
            <a:ext cx="10126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 smtClean="0">
                <a:solidFill>
                  <a:schemeClr val="accent5">
                    <a:lumMod val="75000"/>
                  </a:schemeClr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  <a:cs typeface="Aharoni" panose="02010803020104030203" pitchFamily="2" charset="-79"/>
              </a:rPr>
              <a:t>승강기안전기술원</a:t>
            </a:r>
            <a:endParaRPr lang="ko-KR" altLang="en-US" sz="2800" dirty="0">
              <a:solidFill>
                <a:schemeClr val="accent5">
                  <a:lumMod val="75000"/>
                </a:schemeClr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7B0B-2C10-412C-A569-0F6464AA617F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2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1993204" y="1052736"/>
            <a:ext cx="2158580" cy="549036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/>
          <p:cNvGrpSpPr>
            <a:grpSpLocks/>
          </p:cNvGrpSpPr>
          <p:nvPr/>
        </p:nvGrpSpPr>
        <p:grpSpPr bwMode="auto">
          <a:xfrm>
            <a:off x="2238374" y="1107284"/>
            <a:ext cx="127000" cy="219075"/>
            <a:chOff x="4808984" y="840313"/>
            <a:chExt cx="216025" cy="310809"/>
          </a:xfrm>
        </p:grpSpPr>
        <p:sp>
          <p:nvSpPr>
            <p:cNvPr id="5" name="모서리가 접힌 도형 4"/>
            <p:cNvSpPr/>
            <p:nvPr/>
          </p:nvSpPr>
          <p:spPr>
            <a:xfrm rot="16200000">
              <a:off x="4761592" y="887705"/>
              <a:ext cx="310809" cy="216025"/>
            </a:xfrm>
            <a:prstGeom prst="foldedCorner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ko-KR" altLang="en-US" dirty="0"/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4844088" y="979951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>
              <a:off x="4844088" y="1022743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>
              <a:off x="4844088" y="1070040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>
            <a:grpSpLocks/>
          </p:cNvGrpSpPr>
          <p:nvPr/>
        </p:nvGrpSpPr>
        <p:grpSpPr bwMode="auto">
          <a:xfrm>
            <a:off x="2160586" y="1089821"/>
            <a:ext cx="127000" cy="219075"/>
            <a:chOff x="4808984" y="840313"/>
            <a:chExt cx="216025" cy="310809"/>
          </a:xfrm>
        </p:grpSpPr>
        <p:sp>
          <p:nvSpPr>
            <p:cNvPr id="10" name="모서리가 접힌 도형 9"/>
            <p:cNvSpPr/>
            <p:nvPr/>
          </p:nvSpPr>
          <p:spPr>
            <a:xfrm rot="16200000">
              <a:off x="4761592" y="887705"/>
              <a:ext cx="310809" cy="216025"/>
            </a:xfrm>
            <a:prstGeom prst="foldedCorner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ko-KR" altLang="en-US" dirty="0"/>
            </a:p>
          </p:txBody>
        </p:sp>
        <p:cxnSp>
          <p:nvCxnSpPr>
            <p:cNvPr id="11" name="직선 연결선 10"/>
            <p:cNvCxnSpPr/>
            <p:nvPr/>
          </p:nvCxnSpPr>
          <p:spPr>
            <a:xfrm>
              <a:off x="4844090" y="979951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>
              <a:off x="4844090" y="1022744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>
              <a:off x="4844090" y="1070040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그룹 13"/>
          <p:cNvGrpSpPr>
            <a:grpSpLocks/>
          </p:cNvGrpSpPr>
          <p:nvPr/>
        </p:nvGrpSpPr>
        <p:grpSpPr bwMode="auto">
          <a:xfrm>
            <a:off x="2238374" y="1107284"/>
            <a:ext cx="127000" cy="219075"/>
            <a:chOff x="4808984" y="840313"/>
            <a:chExt cx="216025" cy="310809"/>
          </a:xfrm>
        </p:grpSpPr>
        <p:sp>
          <p:nvSpPr>
            <p:cNvPr id="15" name="모서리가 접힌 도형 14"/>
            <p:cNvSpPr/>
            <p:nvPr/>
          </p:nvSpPr>
          <p:spPr>
            <a:xfrm rot="16200000">
              <a:off x="4761592" y="887705"/>
              <a:ext cx="310809" cy="216025"/>
            </a:xfrm>
            <a:prstGeom prst="foldedCorner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ko-KR" altLang="en-US" dirty="0"/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4844088" y="979951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4844088" y="1022743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844088" y="1070040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그룹 18"/>
          <p:cNvGrpSpPr>
            <a:grpSpLocks/>
          </p:cNvGrpSpPr>
          <p:nvPr/>
        </p:nvGrpSpPr>
        <p:grpSpPr bwMode="auto">
          <a:xfrm>
            <a:off x="3168409" y="907335"/>
            <a:ext cx="7225400" cy="549275"/>
            <a:chOff x="2297113" y="2089150"/>
            <a:chExt cx="7197865" cy="549275"/>
          </a:xfrm>
        </p:grpSpPr>
        <p:sp>
          <p:nvSpPr>
            <p:cNvPr id="20" name="자유형 19"/>
            <p:cNvSpPr/>
            <p:nvPr/>
          </p:nvSpPr>
          <p:spPr bwMode="auto">
            <a:xfrm>
              <a:off x="2571751" y="2144713"/>
              <a:ext cx="6923227" cy="438150"/>
            </a:xfrm>
            <a:custGeom>
              <a:avLst/>
              <a:gdLst>
                <a:gd name="connsiteX0" fmla="*/ 0 w 8855692"/>
                <a:gd name="connsiteY0" fmla="*/ 0 h 439084"/>
                <a:gd name="connsiteX1" fmla="*/ 8855692 w 8855692"/>
                <a:gd name="connsiteY1" fmla="*/ 0 h 439084"/>
                <a:gd name="connsiteX2" fmla="*/ 8855692 w 8855692"/>
                <a:gd name="connsiteY2" fmla="*/ 439084 h 439084"/>
                <a:gd name="connsiteX3" fmla="*/ 0 w 8855692"/>
                <a:gd name="connsiteY3" fmla="*/ 439084 h 439084"/>
                <a:gd name="connsiteX4" fmla="*/ 0 w 8855692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5692" h="439084">
                  <a:moveTo>
                    <a:pt x="0" y="0"/>
                  </a:moveTo>
                  <a:lnTo>
                    <a:pt x="8855692" y="0"/>
                  </a:lnTo>
                  <a:lnTo>
                    <a:pt x="8855692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700" dirty="0">
                  <a:solidFill>
                    <a:schemeClr val="bg1"/>
                  </a:solidFill>
                </a:rPr>
                <a:t>안전인증 절차 병행 실시</a:t>
              </a:r>
              <a:r>
                <a:rPr lang="en-US" altLang="ko-KR" sz="1400" dirty="0">
                  <a:solidFill>
                    <a:schemeClr val="bg1"/>
                  </a:solidFill>
                </a:rPr>
                <a:t>(</a:t>
              </a:r>
              <a:r>
                <a:rPr lang="ko-KR" altLang="en-US" sz="1400" dirty="0" err="1">
                  <a:solidFill>
                    <a:schemeClr val="bg1"/>
                  </a:solidFill>
                </a:rPr>
                <a:t>설계심사</a:t>
              </a:r>
              <a:r>
                <a:rPr lang="en-US" altLang="ko-KR" sz="1400" dirty="0">
                  <a:solidFill>
                    <a:schemeClr val="bg1"/>
                  </a:solidFill>
                </a:rPr>
                <a:t>, </a:t>
              </a:r>
              <a:r>
                <a:rPr lang="ko-KR" altLang="en-US" sz="1400" dirty="0" err="1">
                  <a:solidFill>
                    <a:schemeClr val="bg1"/>
                  </a:solidFill>
                </a:rPr>
                <a:t>공장심사</a:t>
              </a:r>
              <a:r>
                <a:rPr lang="en-US" altLang="ko-KR" sz="1400" dirty="0">
                  <a:solidFill>
                    <a:schemeClr val="bg1"/>
                  </a:solidFill>
                </a:rPr>
                <a:t>,</a:t>
              </a:r>
              <a:r>
                <a:rPr lang="ko-KR" altLang="en-US" sz="1400" dirty="0">
                  <a:solidFill>
                    <a:schemeClr val="bg1"/>
                  </a:solidFill>
                </a:rPr>
                <a:t> </a:t>
              </a:r>
              <a:r>
                <a:rPr lang="ko-KR" altLang="en-US" sz="1400" dirty="0" err="1">
                  <a:solidFill>
                    <a:schemeClr val="bg1"/>
                  </a:solidFill>
                </a:rPr>
                <a:t>안전성시험</a:t>
              </a:r>
              <a:r>
                <a:rPr lang="en-US" altLang="ko-KR" sz="1400" dirty="0">
                  <a:solidFill>
                    <a:schemeClr val="bg1"/>
                  </a:solidFill>
                </a:rPr>
                <a:t>)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1" name="타원 20"/>
            <p:cNvSpPr/>
            <p:nvPr/>
          </p:nvSpPr>
          <p:spPr bwMode="auto">
            <a:xfrm>
              <a:off x="2297113" y="2089150"/>
              <a:ext cx="549275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ko-KR" altLang="en-US" dirty="0"/>
            </a:p>
          </p:txBody>
        </p:sp>
      </p:grpSp>
      <p:grpSp>
        <p:nvGrpSpPr>
          <p:cNvPr id="22" name="그룹 21"/>
          <p:cNvGrpSpPr>
            <a:grpSpLocks/>
          </p:cNvGrpSpPr>
          <p:nvPr/>
        </p:nvGrpSpPr>
        <p:grpSpPr bwMode="auto">
          <a:xfrm>
            <a:off x="3851959" y="2856708"/>
            <a:ext cx="6541849" cy="549275"/>
            <a:chOff x="2657475" y="2747963"/>
            <a:chExt cx="6541849" cy="549275"/>
          </a:xfrm>
        </p:grpSpPr>
        <p:sp>
          <p:nvSpPr>
            <p:cNvPr id="23" name="자유형 22"/>
            <p:cNvSpPr/>
            <p:nvPr/>
          </p:nvSpPr>
          <p:spPr bwMode="auto">
            <a:xfrm>
              <a:off x="2932113" y="2803525"/>
              <a:ext cx="6267211" cy="438150"/>
            </a:xfrm>
            <a:custGeom>
              <a:avLst/>
              <a:gdLst>
                <a:gd name="connsiteX0" fmla="*/ 0 w 8494515"/>
                <a:gd name="connsiteY0" fmla="*/ 0 h 439084"/>
                <a:gd name="connsiteX1" fmla="*/ 8494515 w 8494515"/>
                <a:gd name="connsiteY1" fmla="*/ 0 h 439084"/>
                <a:gd name="connsiteX2" fmla="*/ 8494515 w 8494515"/>
                <a:gd name="connsiteY2" fmla="*/ 439084 h 439084"/>
                <a:gd name="connsiteX3" fmla="*/ 0 w 8494515"/>
                <a:gd name="connsiteY3" fmla="*/ 439084 h 439084"/>
                <a:gd name="connsiteX4" fmla="*/ 0 w 8494515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4515" h="439084">
                  <a:moveTo>
                    <a:pt x="0" y="0"/>
                  </a:moveTo>
                  <a:lnTo>
                    <a:pt x="8494515" y="0"/>
                  </a:lnTo>
                  <a:lnTo>
                    <a:pt x="8494515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700" dirty="0" smtClean="0"/>
                <a:t>코로나</a:t>
              </a:r>
              <a:r>
                <a:rPr lang="en-US" altLang="ko-KR" sz="1700" dirty="0" smtClean="0"/>
                <a:t>19 </a:t>
              </a:r>
              <a:r>
                <a:rPr lang="ko-KR" altLang="en-US" sz="1700" dirty="0" smtClean="0"/>
                <a:t>대응 적극행정 </a:t>
              </a:r>
              <a:r>
                <a:rPr lang="ko-KR" altLang="en-US" sz="1700" dirty="0"/>
                <a:t>지원</a:t>
              </a:r>
              <a:r>
                <a:rPr lang="en-US" altLang="ko-KR" sz="1400" dirty="0"/>
                <a:t>(</a:t>
              </a:r>
              <a:r>
                <a:rPr lang="ko-KR" altLang="en-US" sz="1400" dirty="0" err="1"/>
                <a:t>공장심사</a:t>
              </a:r>
              <a:r>
                <a:rPr lang="ko-KR" altLang="en-US" sz="1400" dirty="0"/>
                <a:t> 보류</a:t>
              </a:r>
              <a:r>
                <a:rPr lang="en-US" altLang="ko-KR" sz="1400" dirty="0"/>
                <a:t>)</a:t>
              </a:r>
              <a:endParaRPr lang="ko-KR" altLang="en-US" sz="1400" dirty="0"/>
            </a:p>
          </p:txBody>
        </p:sp>
        <p:sp>
          <p:nvSpPr>
            <p:cNvPr id="24" name="타원 23"/>
            <p:cNvSpPr/>
            <p:nvPr/>
          </p:nvSpPr>
          <p:spPr bwMode="auto">
            <a:xfrm>
              <a:off x="2657475" y="2747963"/>
              <a:ext cx="549275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25" name="그룹 24"/>
          <p:cNvGrpSpPr>
            <a:grpSpLocks/>
          </p:cNvGrpSpPr>
          <p:nvPr/>
        </p:nvGrpSpPr>
        <p:grpSpPr bwMode="auto">
          <a:xfrm>
            <a:off x="3900539" y="3547034"/>
            <a:ext cx="6493269" cy="549275"/>
            <a:chOff x="2824163" y="3406775"/>
            <a:chExt cx="6539838" cy="549275"/>
          </a:xfrm>
        </p:grpSpPr>
        <p:sp>
          <p:nvSpPr>
            <p:cNvPr id="26" name="자유형 25"/>
            <p:cNvSpPr/>
            <p:nvPr/>
          </p:nvSpPr>
          <p:spPr bwMode="auto">
            <a:xfrm>
              <a:off x="3097213" y="3460750"/>
              <a:ext cx="6266788" cy="439738"/>
            </a:xfrm>
            <a:custGeom>
              <a:avLst/>
              <a:gdLst>
                <a:gd name="connsiteX0" fmla="*/ 0 w 8329358"/>
                <a:gd name="connsiteY0" fmla="*/ 0 h 439084"/>
                <a:gd name="connsiteX1" fmla="*/ 8329358 w 8329358"/>
                <a:gd name="connsiteY1" fmla="*/ 0 h 439084"/>
                <a:gd name="connsiteX2" fmla="*/ 8329358 w 8329358"/>
                <a:gd name="connsiteY2" fmla="*/ 439084 h 439084"/>
                <a:gd name="connsiteX3" fmla="*/ 0 w 8329358"/>
                <a:gd name="connsiteY3" fmla="*/ 439084 h 439084"/>
                <a:gd name="connsiteX4" fmla="*/ 0 w 8329358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9358" h="439084">
                  <a:moveTo>
                    <a:pt x="0" y="0"/>
                  </a:moveTo>
                  <a:lnTo>
                    <a:pt x="8329358" y="0"/>
                  </a:lnTo>
                  <a:lnTo>
                    <a:pt x="8329358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700" dirty="0" smtClean="0"/>
                <a:t>설계심사 </a:t>
              </a:r>
              <a:r>
                <a:rPr lang="ko-KR" altLang="en-US" sz="1700" dirty="0"/>
                <a:t>목록 간소화 및 설계심사 가이드 </a:t>
              </a:r>
              <a:r>
                <a:rPr lang="ko-KR" altLang="en-US" sz="1700" dirty="0" smtClean="0"/>
                <a:t>제공</a:t>
              </a:r>
              <a:endParaRPr lang="ko-KR" altLang="en-US" sz="1700" dirty="0"/>
            </a:p>
          </p:txBody>
        </p:sp>
        <p:sp>
          <p:nvSpPr>
            <p:cNvPr id="27" name="타원 26"/>
            <p:cNvSpPr/>
            <p:nvPr/>
          </p:nvSpPr>
          <p:spPr bwMode="auto">
            <a:xfrm>
              <a:off x="2824163" y="3406775"/>
              <a:ext cx="547687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28" name="그룹 27"/>
          <p:cNvGrpSpPr>
            <a:grpSpLocks/>
          </p:cNvGrpSpPr>
          <p:nvPr/>
        </p:nvGrpSpPr>
        <p:grpSpPr bwMode="auto">
          <a:xfrm>
            <a:off x="3842738" y="4235462"/>
            <a:ext cx="6551070" cy="549275"/>
            <a:chOff x="2824163" y="4064000"/>
            <a:chExt cx="6588479" cy="549275"/>
          </a:xfrm>
        </p:grpSpPr>
        <p:sp>
          <p:nvSpPr>
            <p:cNvPr id="29" name="자유형 28"/>
            <p:cNvSpPr/>
            <p:nvPr/>
          </p:nvSpPr>
          <p:spPr bwMode="auto">
            <a:xfrm>
              <a:off x="3097213" y="4119562"/>
              <a:ext cx="6315429" cy="439738"/>
            </a:xfrm>
            <a:custGeom>
              <a:avLst/>
              <a:gdLst>
                <a:gd name="connsiteX0" fmla="*/ 0 w 8329358"/>
                <a:gd name="connsiteY0" fmla="*/ 0 h 439084"/>
                <a:gd name="connsiteX1" fmla="*/ 8329358 w 8329358"/>
                <a:gd name="connsiteY1" fmla="*/ 0 h 439084"/>
                <a:gd name="connsiteX2" fmla="*/ 8329358 w 8329358"/>
                <a:gd name="connsiteY2" fmla="*/ 439084 h 439084"/>
                <a:gd name="connsiteX3" fmla="*/ 0 w 8329358"/>
                <a:gd name="connsiteY3" fmla="*/ 439084 h 439084"/>
                <a:gd name="connsiteX4" fmla="*/ 0 w 8329358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9358" h="439084">
                  <a:moveTo>
                    <a:pt x="0" y="0"/>
                  </a:moveTo>
                  <a:lnTo>
                    <a:pt x="8329358" y="0"/>
                  </a:lnTo>
                  <a:lnTo>
                    <a:pt x="8329358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700" dirty="0" smtClean="0"/>
                <a:t>승강기 </a:t>
              </a:r>
              <a:r>
                <a:rPr lang="ko-KR" altLang="en-US" sz="1700" dirty="0">
                  <a:solidFill>
                    <a:srgbClr val="002060"/>
                  </a:solidFill>
                </a:rPr>
                <a:t>구조해석 표준 </a:t>
              </a:r>
              <a:r>
                <a:rPr lang="en-US" altLang="ko-KR" sz="1700" dirty="0" smtClean="0">
                  <a:solidFill>
                    <a:srgbClr val="002060"/>
                  </a:solidFill>
                </a:rPr>
                <a:t>Tool </a:t>
              </a:r>
              <a:r>
                <a:rPr lang="ko-KR" altLang="en-US" sz="1700" dirty="0" smtClean="0"/>
                <a:t>제공</a:t>
              </a:r>
              <a:endParaRPr lang="ko-KR" altLang="en-US" sz="1700" dirty="0"/>
            </a:p>
          </p:txBody>
        </p:sp>
        <p:sp>
          <p:nvSpPr>
            <p:cNvPr id="30" name="타원 29"/>
            <p:cNvSpPr/>
            <p:nvPr/>
          </p:nvSpPr>
          <p:spPr bwMode="auto">
            <a:xfrm>
              <a:off x="2824163" y="4064000"/>
              <a:ext cx="547687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" name="그룹 30"/>
          <p:cNvGrpSpPr>
            <a:grpSpLocks/>
          </p:cNvGrpSpPr>
          <p:nvPr/>
        </p:nvGrpSpPr>
        <p:grpSpPr bwMode="auto">
          <a:xfrm>
            <a:off x="3750737" y="4873836"/>
            <a:ext cx="6643070" cy="549275"/>
            <a:chOff x="2657475" y="4722813"/>
            <a:chExt cx="6643070" cy="549275"/>
          </a:xfrm>
        </p:grpSpPr>
        <p:sp>
          <p:nvSpPr>
            <p:cNvPr id="32" name="자유형 31"/>
            <p:cNvSpPr/>
            <p:nvPr/>
          </p:nvSpPr>
          <p:spPr bwMode="auto">
            <a:xfrm>
              <a:off x="2932112" y="4778375"/>
              <a:ext cx="6368433" cy="438150"/>
            </a:xfrm>
            <a:custGeom>
              <a:avLst/>
              <a:gdLst>
                <a:gd name="connsiteX0" fmla="*/ 0 w 8494515"/>
                <a:gd name="connsiteY0" fmla="*/ 0 h 439084"/>
                <a:gd name="connsiteX1" fmla="*/ 8494515 w 8494515"/>
                <a:gd name="connsiteY1" fmla="*/ 0 h 439084"/>
                <a:gd name="connsiteX2" fmla="*/ 8494515 w 8494515"/>
                <a:gd name="connsiteY2" fmla="*/ 439084 h 439084"/>
                <a:gd name="connsiteX3" fmla="*/ 0 w 8494515"/>
                <a:gd name="connsiteY3" fmla="*/ 439084 h 439084"/>
                <a:gd name="connsiteX4" fmla="*/ 0 w 8494515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4515" h="439084">
                  <a:moveTo>
                    <a:pt x="0" y="0"/>
                  </a:moveTo>
                  <a:lnTo>
                    <a:pt x="8494515" y="0"/>
                  </a:lnTo>
                  <a:lnTo>
                    <a:pt x="8494515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700" dirty="0" smtClean="0"/>
                <a:t>설계심사 기술자료 </a:t>
              </a:r>
              <a:r>
                <a:rPr lang="ko-KR" altLang="en-US" sz="1700" dirty="0"/>
                <a:t>작성 가이드 </a:t>
              </a:r>
              <a:r>
                <a:rPr lang="ko-KR" altLang="en-US" sz="1700" dirty="0" smtClean="0"/>
                <a:t>배포</a:t>
              </a:r>
              <a:endParaRPr lang="ko-KR" altLang="en-US" sz="1700" dirty="0"/>
            </a:p>
          </p:txBody>
        </p:sp>
        <p:sp>
          <p:nvSpPr>
            <p:cNvPr id="33" name="타원 32"/>
            <p:cNvSpPr/>
            <p:nvPr/>
          </p:nvSpPr>
          <p:spPr bwMode="auto">
            <a:xfrm>
              <a:off x="2657475" y="4722813"/>
              <a:ext cx="549275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4" name="그룹 33"/>
          <p:cNvGrpSpPr>
            <a:grpSpLocks/>
          </p:cNvGrpSpPr>
          <p:nvPr/>
        </p:nvGrpSpPr>
        <p:grpSpPr bwMode="auto">
          <a:xfrm>
            <a:off x="3548475" y="5517143"/>
            <a:ext cx="6845333" cy="549275"/>
            <a:chOff x="2297113" y="5381625"/>
            <a:chExt cx="6845333" cy="549275"/>
          </a:xfrm>
        </p:grpSpPr>
        <p:sp>
          <p:nvSpPr>
            <p:cNvPr id="35" name="자유형 34"/>
            <p:cNvSpPr/>
            <p:nvPr/>
          </p:nvSpPr>
          <p:spPr bwMode="auto">
            <a:xfrm>
              <a:off x="2571750" y="5437188"/>
              <a:ext cx="6570696" cy="438150"/>
            </a:xfrm>
            <a:custGeom>
              <a:avLst/>
              <a:gdLst>
                <a:gd name="connsiteX0" fmla="*/ 0 w 8855692"/>
                <a:gd name="connsiteY0" fmla="*/ 0 h 439084"/>
                <a:gd name="connsiteX1" fmla="*/ 8855692 w 8855692"/>
                <a:gd name="connsiteY1" fmla="*/ 0 h 439084"/>
                <a:gd name="connsiteX2" fmla="*/ 8855692 w 8855692"/>
                <a:gd name="connsiteY2" fmla="*/ 439084 h 439084"/>
                <a:gd name="connsiteX3" fmla="*/ 0 w 8855692"/>
                <a:gd name="connsiteY3" fmla="*/ 439084 h 439084"/>
                <a:gd name="connsiteX4" fmla="*/ 0 w 8855692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5692" h="439084">
                  <a:moveTo>
                    <a:pt x="0" y="0"/>
                  </a:moveTo>
                  <a:lnTo>
                    <a:pt x="8855692" y="0"/>
                  </a:lnTo>
                  <a:lnTo>
                    <a:pt x="8855692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700" dirty="0" smtClean="0">
                  <a:solidFill>
                    <a:schemeClr val="bg1"/>
                  </a:solidFill>
                </a:rPr>
                <a:t>기술자료 </a:t>
              </a:r>
              <a:r>
                <a:rPr lang="ko-KR" altLang="en-US" sz="1700" dirty="0">
                  <a:solidFill>
                    <a:schemeClr val="bg1"/>
                  </a:solidFill>
                </a:rPr>
                <a:t>작성 가이드 해설 동영상 </a:t>
              </a:r>
              <a:r>
                <a:rPr lang="ko-KR" altLang="en-US" sz="1700" dirty="0" smtClean="0">
                  <a:solidFill>
                    <a:schemeClr val="bg1"/>
                  </a:solidFill>
                </a:rPr>
                <a:t>배포</a:t>
              </a:r>
              <a:endParaRPr lang="ko-KR" altLang="en-US" sz="1700" dirty="0"/>
            </a:p>
          </p:txBody>
        </p:sp>
        <p:sp>
          <p:nvSpPr>
            <p:cNvPr id="36" name="타원 35"/>
            <p:cNvSpPr/>
            <p:nvPr/>
          </p:nvSpPr>
          <p:spPr bwMode="auto">
            <a:xfrm>
              <a:off x="2297113" y="5381625"/>
              <a:ext cx="549275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ko-KR" altLang="en-US"/>
            </a:p>
          </p:txBody>
        </p:sp>
      </p:grpSp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47265"/>
              </p:ext>
            </p:extLst>
          </p:nvPr>
        </p:nvGraphicFramePr>
        <p:xfrm>
          <a:off x="1743760" y="830633"/>
          <a:ext cx="1354137" cy="591073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54137">
                  <a:extLst>
                    <a:ext uri="{9D8B030D-6E8A-4147-A177-3AD203B41FA5}">
                      <a16:colId xmlns="" xmlns:a16="http://schemas.microsoft.com/office/drawing/2014/main" val="1421850924"/>
                    </a:ext>
                  </a:extLst>
                </a:gridCol>
              </a:tblGrid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2019.04.01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38209030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2019.06.03.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35582527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2019.04.14.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52816196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2019.05.26.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14068189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2019.07.02.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77055828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2019.07.03.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74822823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2019.09.29.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08758949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2019.10.23.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84101163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2019.11,</a:t>
                      </a:r>
                      <a:r>
                        <a:rPr lang="en-US" altLang="ko-KR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12.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91212310"/>
                  </a:ext>
                </a:extLst>
              </a:tr>
            </a:tbl>
          </a:graphicData>
        </a:graphic>
      </p:graphicFrame>
      <p:grpSp>
        <p:nvGrpSpPr>
          <p:cNvPr id="38" name="그룹 37"/>
          <p:cNvGrpSpPr>
            <a:grpSpLocks/>
          </p:cNvGrpSpPr>
          <p:nvPr/>
        </p:nvGrpSpPr>
        <p:grpSpPr bwMode="auto">
          <a:xfrm>
            <a:off x="3547949" y="1540037"/>
            <a:ext cx="6845861" cy="549275"/>
            <a:chOff x="2297113" y="2089150"/>
            <a:chExt cx="6819772" cy="549275"/>
          </a:xfrm>
        </p:grpSpPr>
        <p:sp>
          <p:nvSpPr>
            <p:cNvPr id="39" name="자유형 38"/>
            <p:cNvSpPr/>
            <p:nvPr/>
          </p:nvSpPr>
          <p:spPr bwMode="auto">
            <a:xfrm>
              <a:off x="2571751" y="2144713"/>
              <a:ext cx="6545134" cy="438150"/>
            </a:xfrm>
            <a:custGeom>
              <a:avLst/>
              <a:gdLst>
                <a:gd name="connsiteX0" fmla="*/ 0 w 8855692"/>
                <a:gd name="connsiteY0" fmla="*/ 0 h 439084"/>
                <a:gd name="connsiteX1" fmla="*/ 8855692 w 8855692"/>
                <a:gd name="connsiteY1" fmla="*/ 0 h 439084"/>
                <a:gd name="connsiteX2" fmla="*/ 8855692 w 8855692"/>
                <a:gd name="connsiteY2" fmla="*/ 439084 h 439084"/>
                <a:gd name="connsiteX3" fmla="*/ 0 w 8855692"/>
                <a:gd name="connsiteY3" fmla="*/ 439084 h 439084"/>
                <a:gd name="connsiteX4" fmla="*/ 0 w 8855692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5692" h="439084">
                  <a:moveTo>
                    <a:pt x="0" y="0"/>
                  </a:moveTo>
                  <a:lnTo>
                    <a:pt x="8855692" y="0"/>
                  </a:lnTo>
                  <a:lnTo>
                    <a:pt x="8855692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700" dirty="0">
                  <a:solidFill>
                    <a:schemeClr val="bg1"/>
                  </a:solidFill>
                </a:rPr>
                <a:t>찾아가는 서비스 </a:t>
              </a:r>
              <a:r>
                <a:rPr lang="ko-KR" altLang="en-US" sz="1700" dirty="0" smtClean="0">
                  <a:solidFill>
                    <a:schemeClr val="bg1"/>
                  </a:solidFill>
                </a:rPr>
                <a:t>실시</a:t>
              </a:r>
              <a:r>
                <a:rPr lang="en-US" altLang="ko-KR" sz="1400" dirty="0" smtClean="0">
                  <a:solidFill>
                    <a:schemeClr val="bg1"/>
                  </a:solidFill>
                </a:rPr>
                <a:t>(</a:t>
              </a:r>
              <a:r>
                <a:rPr lang="ko-KR" altLang="en-US" sz="1400" dirty="0" err="1">
                  <a:solidFill>
                    <a:schemeClr val="bg1"/>
                  </a:solidFill>
                </a:rPr>
                <a:t>안전성시험</a:t>
              </a:r>
              <a:r>
                <a:rPr lang="en-US" altLang="ko-KR" sz="1400" dirty="0">
                  <a:solidFill>
                    <a:schemeClr val="bg1"/>
                  </a:solidFill>
                </a:rPr>
                <a:t>)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0" name="타원 39"/>
            <p:cNvSpPr/>
            <p:nvPr/>
          </p:nvSpPr>
          <p:spPr bwMode="auto">
            <a:xfrm>
              <a:off x="2297113" y="2089150"/>
              <a:ext cx="549275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ko-KR" altLang="en-US" dirty="0"/>
            </a:p>
          </p:txBody>
        </p:sp>
      </p:grpSp>
      <p:grpSp>
        <p:nvGrpSpPr>
          <p:cNvPr id="41" name="그룹 40"/>
          <p:cNvGrpSpPr>
            <a:grpSpLocks/>
          </p:cNvGrpSpPr>
          <p:nvPr/>
        </p:nvGrpSpPr>
        <p:grpSpPr bwMode="auto">
          <a:xfrm>
            <a:off x="3719785" y="2196977"/>
            <a:ext cx="6674022" cy="549275"/>
            <a:chOff x="2297113" y="2089150"/>
            <a:chExt cx="6648588" cy="549275"/>
          </a:xfrm>
        </p:grpSpPr>
        <p:sp>
          <p:nvSpPr>
            <p:cNvPr id="42" name="자유형 41"/>
            <p:cNvSpPr/>
            <p:nvPr/>
          </p:nvSpPr>
          <p:spPr bwMode="auto">
            <a:xfrm>
              <a:off x="2571750" y="2144713"/>
              <a:ext cx="6373951" cy="438150"/>
            </a:xfrm>
            <a:custGeom>
              <a:avLst/>
              <a:gdLst>
                <a:gd name="connsiteX0" fmla="*/ 0 w 8855692"/>
                <a:gd name="connsiteY0" fmla="*/ 0 h 439084"/>
                <a:gd name="connsiteX1" fmla="*/ 8855692 w 8855692"/>
                <a:gd name="connsiteY1" fmla="*/ 0 h 439084"/>
                <a:gd name="connsiteX2" fmla="*/ 8855692 w 8855692"/>
                <a:gd name="connsiteY2" fmla="*/ 439084 h 439084"/>
                <a:gd name="connsiteX3" fmla="*/ 0 w 8855692"/>
                <a:gd name="connsiteY3" fmla="*/ 439084 h 439084"/>
                <a:gd name="connsiteX4" fmla="*/ 0 w 8855692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5692" h="439084">
                  <a:moveTo>
                    <a:pt x="0" y="0"/>
                  </a:moveTo>
                  <a:lnTo>
                    <a:pt x="8855692" y="0"/>
                  </a:lnTo>
                  <a:lnTo>
                    <a:pt x="8855692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700" dirty="0"/>
                <a:t>안전성 시험 </a:t>
              </a:r>
              <a:r>
                <a:rPr lang="ko-KR" altLang="en-US" sz="1700" dirty="0" smtClean="0"/>
                <a:t>부분 </a:t>
              </a:r>
              <a:r>
                <a:rPr lang="ko-KR" altLang="en-US" sz="1700" dirty="0"/>
                <a:t>수수료 시행</a:t>
              </a:r>
              <a:r>
                <a:rPr lang="en-US" altLang="ko-KR" sz="1400" dirty="0"/>
                <a:t>(</a:t>
              </a:r>
              <a:r>
                <a:rPr lang="ko-KR" altLang="en-US" sz="1400" dirty="0"/>
                <a:t>부품 및 승강기</a:t>
              </a:r>
              <a:r>
                <a:rPr lang="en-US" altLang="ko-KR" sz="1400" dirty="0"/>
                <a:t>)</a:t>
              </a:r>
              <a:endParaRPr lang="ko-KR" altLang="en-US" sz="1400" dirty="0"/>
            </a:p>
          </p:txBody>
        </p:sp>
        <p:sp>
          <p:nvSpPr>
            <p:cNvPr id="43" name="타원 42"/>
            <p:cNvSpPr/>
            <p:nvPr/>
          </p:nvSpPr>
          <p:spPr bwMode="auto">
            <a:xfrm>
              <a:off x="2297113" y="2089150"/>
              <a:ext cx="549275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ko-KR" altLang="en-US" dirty="0"/>
            </a:p>
          </p:txBody>
        </p:sp>
      </p:grpSp>
      <p:grpSp>
        <p:nvGrpSpPr>
          <p:cNvPr id="44" name="그룹 43"/>
          <p:cNvGrpSpPr>
            <a:grpSpLocks/>
          </p:cNvGrpSpPr>
          <p:nvPr/>
        </p:nvGrpSpPr>
        <p:grpSpPr bwMode="auto">
          <a:xfrm>
            <a:off x="3168410" y="6157053"/>
            <a:ext cx="7225397" cy="549275"/>
            <a:chOff x="2297113" y="2089150"/>
            <a:chExt cx="7197861" cy="549275"/>
          </a:xfrm>
        </p:grpSpPr>
        <p:sp>
          <p:nvSpPr>
            <p:cNvPr id="45" name="자유형 44"/>
            <p:cNvSpPr/>
            <p:nvPr/>
          </p:nvSpPr>
          <p:spPr bwMode="auto">
            <a:xfrm>
              <a:off x="2571750" y="2144713"/>
              <a:ext cx="6923224" cy="438150"/>
            </a:xfrm>
            <a:custGeom>
              <a:avLst/>
              <a:gdLst>
                <a:gd name="connsiteX0" fmla="*/ 0 w 8855692"/>
                <a:gd name="connsiteY0" fmla="*/ 0 h 439084"/>
                <a:gd name="connsiteX1" fmla="*/ 8855692 w 8855692"/>
                <a:gd name="connsiteY1" fmla="*/ 0 h 439084"/>
                <a:gd name="connsiteX2" fmla="*/ 8855692 w 8855692"/>
                <a:gd name="connsiteY2" fmla="*/ 439084 h 439084"/>
                <a:gd name="connsiteX3" fmla="*/ 0 w 8855692"/>
                <a:gd name="connsiteY3" fmla="*/ 439084 h 439084"/>
                <a:gd name="connsiteX4" fmla="*/ 0 w 8855692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5692" h="439084">
                  <a:moveTo>
                    <a:pt x="0" y="0"/>
                  </a:moveTo>
                  <a:lnTo>
                    <a:pt x="8855692" y="0"/>
                  </a:lnTo>
                  <a:lnTo>
                    <a:pt x="8855692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700" dirty="0" smtClean="0"/>
                <a:t>안전성시험 요령서 제공</a:t>
              </a:r>
              <a:r>
                <a:rPr lang="en-US" altLang="ko-KR" sz="1400" dirty="0" smtClean="0"/>
                <a:t>(</a:t>
              </a:r>
              <a:r>
                <a:rPr lang="ko-KR" altLang="en-US" sz="1400" dirty="0" smtClean="0"/>
                <a:t>별표 </a:t>
              </a:r>
              <a:r>
                <a:rPr lang="en-US" altLang="ko-KR" sz="1400" dirty="0" smtClean="0"/>
                <a:t>22, </a:t>
              </a:r>
              <a:r>
                <a:rPr lang="ko-KR" altLang="en-US" sz="1400" dirty="0" smtClean="0"/>
                <a:t>별표 </a:t>
              </a:r>
              <a:r>
                <a:rPr lang="en-US" altLang="ko-KR" sz="1400" dirty="0" smtClean="0"/>
                <a:t>24), </a:t>
              </a:r>
              <a:r>
                <a:rPr lang="ko-KR" altLang="en-US" sz="1700" dirty="0" smtClean="0"/>
                <a:t>개별인증 수수료 감면 확대</a:t>
              </a:r>
              <a:r>
                <a:rPr lang="en-US" altLang="ko-KR" sz="1700" dirty="0" smtClean="0"/>
                <a:t> </a:t>
              </a:r>
              <a:endParaRPr lang="ko-KR" altLang="en-US" sz="1700" dirty="0"/>
            </a:p>
          </p:txBody>
        </p:sp>
        <p:sp>
          <p:nvSpPr>
            <p:cNvPr id="46" name="타원 45"/>
            <p:cNvSpPr/>
            <p:nvPr/>
          </p:nvSpPr>
          <p:spPr bwMode="auto">
            <a:xfrm>
              <a:off x="2297113" y="2089150"/>
              <a:ext cx="549275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ko-KR" altLang="en-US" dirty="0"/>
            </a:p>
          </p:txBody>
        </p:sp>
      </p:grpSp>
      <p:sp>
        <p:nvSpPr>
          <p:cNvPr id="47" name="Rectangle 42"/>
          <p:cNvSpPr>
            <a:spLocks noChangeArrowheads="1"/>
          </p:cNvSpPr>
          <p:nvPr/>
        </p:nvSpPr>
        <p:spPr bwMode="auto">
          <a:xfrm flipH="1" flipV="1">
            <a:off x="388259" y="223993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8259" y="298919"/>
            <a:ext cx="8375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안전인증 지원 이력 현황</a:t>
            </a:r>
            <a:r>
              <a:rPr lang="en-US" altLang="ko-KR" sz="1600" dirty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en-US" altLang="ko-KR" sz="1600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2019.3.28. </a:t>
            </a:r>
            <a:r>
              <a:rPr lang="ko-KR" altLang="en-US" sz="1600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시행 이후</a:t>
            </a:r>
            <a:r>
              <a:rPr lang="en-US" altLang="ko-KR" sz="1600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sz="1600" dirty="0">
              <a:solidFill>
                <a:srgbClr val="FAAB36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41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1993204" y="1052736"/>
            <a:ext cx="2158580" cy="549036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/>
          <p:cNvGrpSpPr>
            <a:grpSpLocks/>
          </p:cNvGrpSpPr>
          <p:nvPr/>
        </p:nvGrpSpPr>
        <p:grpSpPr bwMode="auto">
          <a:xfrm>
            <a:off x="2238374" y="1107284"/>
            <a:ext cx="127000" cy="219075"/>
            <a:chOff x="4808984" y="840313"/>
            <a:chExt cx="216025" cy="310809"/>
          </a:xfrm>
        </p:grpSpPr>
        <p:sp>
          <p:nvSpPr>
            <p:cNvPr id="5" name="모서리가 접힌 도형 4"/>
            <p:cNvSpPr/>
            <p:nvPr/>
          </p:nvSpPr>
          <p:spPr>
            <a:xfrm rot="16200000">
              <a:off x="4761592" y="887705"/>
              <a:ext cx="310809" cy="216025"/>
            </a:xfrm>
            <a:prstGeom prst="foldedCorner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ko-KR" altLang="en-US" dirty="0"/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4844088" y="979951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>
              <a:off x="4844088" y="1022743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>
              <a:off x="4844088" y="1070040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>
            <a:grpSpLocks/>
          </p:cNvGrpSpPr>
          <p:nvPr/>
        </p:nvGrpSpPr>
        <p:grpSpPr bwMode="auto">
          <a:xfrm>
            <a:off x="2160586" y="1089821"/>
            <a:ext cx="127000" cy="219075"/>
            <a:chOff x="4808984" y="840313"/>
            <a:chExt cx="216025" cy="310809"/>
          </a:xfrm>
        </p:grpSpPr>
        <p:sp>
          <p:nvSpPr>
            <p:cNvPr id="10" name="모서리가 접힌 도형 9"/>
            <p:cNvSpPr/>
            <p:nvPr/>
          </p:nvSpPr>
          <p:spPr>
            <a:xfrm rot="16200000">
              <a:off x="4761592" y="887705"/>
              <a:ext cx="310809" cy="216025"/>
            </a:xfrm>
            <a:prstGeom prst="foldedCorner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ko-KR" altLang="en-US" dirty="0"/>
            </a:p>
          </p:txBody>
        </p:sp>
        <p:cxnSp>
          <p:nvCxnSpPr>
            <p:cNvPr id="11" name="직선 연결선 10"/>
            <p:cNvCxnSpPr/>
            <p:nvPr/>
          </p:nvCxnSpPr>
          <p:spPr>
            <a:xfrm>
              <a:off x="4844090" y="979951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>
              <a:off x="4844090" y="1022744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>
              <a:off x="4844090" y="1070040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그룹 13"/>
          <p:cNvGrpSpPr>
            <a:grpSpLocks/>
          </p:cNvGrpSpPr>
          <p:nvPr/>
        </p:nvGrpSpPr>
        <p:grpSpPr bwMode="auto">
          <a:xfrm>
            <a:off x="2238374" y="1107284"/>
            <a:ext cx="127000" cy="219075"/>
            <a:chOff x="4808984" y="840313"/>
            <a:chExt cx="216025" cy="310809"/>
          </a:xfrm>
        </p:grpSpPr>
        <p:sp>
          <p:nvSpPr>
            <p:cNvPr id="15" name="모서리가 접힌 도형 14"/>
            <p:cNvSpPr/>
            <p:nvPr/>
          </p:nvSpPr>
          <p:spPr>
            <a:xfrm rot="16200000">
              <a:off x="4761592" y="887705"/>
              <a:ext cx="310809" cy="216025"/>
            </a:xfrm>
            <a:prstGeom prst="foldedCorner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ko-KR" altLang="en-US" dirty="0"/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4844088" y="979951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4844088" y="1022743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844088" y="1070040"/>
              <a:ext cx="14581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그룹 18"/>
          <p:cNvGrpSpPr>
            <a:grpSpLocks/>
          </p:cNvGrpSpPr>
          <p:nvPr/>
        </p:nvGrpSpPr>
        <p:grpSpPr bwMode="auto">
          <a:xfrm>
            <a:off x="3168409" y="907335"/>
            <a:ext cx="7225400" cy="549275"/>
            <a:chOff x="2297113" y="2089150"/>
            <a:chExt cx="7197865" cy="549275"/>
          </a:xfrm>
        </p:grpSpPr>
        <p:sp>
          <p:nvSpPr>
            <p:cNvPr id="20" name="자유형 19"/>
            <p:cNvSpPr/>
            <p:nvPr/>
          </p:nvSpPr>
          <p:spPr bwMode="auto">
            <a:xfrm>
              <a:off x="2571751" y="2144713"/>
              <a:ext cx="6923227" cy="438150"/>
            </a:xfrm>
            <a:custGeom>
              <a:avLst/>
              <a:gdLst>
                <a:gd name="connsiteX0" fmla="*/ 0 w 8855692"/>
                <a:gd name="connsiteY0" fmla="*/ 0 h 439084"/>
                <a:gd name="connsiteX1" fmla="*/ 8855692 w 8855692"/>
                <a:gd name="connsiteY1" fmla="*/ 0 h 439084"/>
                <a:gd name="connsiteX2" fmla="*/ 8855692 w 8855692"/>
                <a:gd name="connsiteY2" fmla="*/ 439084 h 439084"/>
                <a:gd name="connsiteX3" fmla="*/ 0 w 8855692"/>
                <a:gd name="connsiteY3" fmla="*/ 439084 h 439084"/>
                <a:gd name="connsiteX4" fmla="*/ 0 w 8855692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5692" h="439084">
                  <a:moveTo>
                    <a:pt x="0" y="0"/>
                  </a:moveTo>
                  <a:lnTo>
                    <a:pt x="8855692" y="0"/>
                  </a:lnTo>
                  <a:lnTo>
                    <a:pt x="8855692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ko-KR" alt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21" name="타원 20"/>
            <p:cNvSpPr/>
            <p:nvPr/>
          </p:nvSpPr>
          <p:spPr bwMode="auto">
            <a:xfrm>
              <a:off x="2297113" y="2089150"/>
              <a:ext cx="549275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ko-KR" altLang="en-US" dirty="0"/>
            </a:p>
          </p:txBody>
        </p:sp>
      </p:grpSp>
      <p:grpSp>
        <p:nvGrpSpPr>
          <p:cNvPr id="22" name="그룹 21"/>
          <p:cNvGrpSpPr>
            <a:grpSpLocks/>
          </p:cNvGrpSpPr>
          <p:nvPr/>
        </p:nvGrpSpPr>
        <p:grpSpPr bwMode="auto">
          <a:xfrm>
            <a:off x="3851959" y="2856708"/>
            <a:ext cx="6541849" cy="549275"/>
            <a:chOff x="2657475" y="2747963"/>
            <a:chExt cx="6541849" cy="549275"/>
          </a:xfrm>
        </p:grpSpPr>
        <p:sp>
          <p:nvSpPr>
            <p:cNvPr id="23" name="자유형 22"/>
            <p:cNvSpPr/>
            <p:nvPr/>
          </p:nvSpPr>
          <p:spPr bwMode="auto">
            <a:xfrm>
              <a:off x="2932113" y="2803525"/>
              <a:ext cx="6267211" cy="438150"/>
            </a:xfrm>
            <a:custGeom>
              <a:avLst/>
              <a:gdLst>
                <a:gd name="connsiteX0" fmla="*/ 0 w 8494515"/>
                <a:gd name="connsiteY0" fmla="*/ 0 h 439084"/>
                <a:gd name="connsiteX1" fmla="*/ 8494515 w 8494515"/>
                <a:gd name="connsiteY1" fmla="*/ 0 h 439084"/>
                <a:gd name="connsiteX2" fmla="*/ 8494515 w 8494515"/>
                <a:gd name="connsiteY2" fmla="*/ 439084 h 439084"/>
                <a:gd name="connsiteX3" fmla="*/ 0 w 8494515"/>
                <a:gd name="connsiteY3" fmla="*/ 439084 h 439084"/>
                <a:gd name="connsiteX4" fmla="*/ 0 w 8494515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4515" h="439084">
                  <a:moveTo>
                    <a:pt x="0" y="0"/>
                  </a:moveTo>
                  <a:lnTo>
                    <a:pt x="8494515" y="0"/>
                  </a:lnTo>
                  <a:lnTo>
                    <a:pt x="8494515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ko-KR" altLang="en-US" sz="1700" dirty="0"/>
            </a:p>
          </p:txBody>
        </p:sp>
        <p:sp>
          <p:nvSpPr>
            <p:cNvPr id="24" name="타원 23"/>
            <p:cNvSpPr/>
            <p:nvPr/>
          </p:nvSpPr>
          <p:spPr bwMode="auto">
            <a:xfrm>
              <a:off x="2657475" y="2747963"/>
              <a:ext cx="549275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25" name="그룹 24"/>
          <p:cNvGrpSpPr>
            <a:grpSpLocks/>
          </p:cNvGrpSpPr>
          <p:nvPr/>
        </p:nvGrpSpPr>
        <p:grpSpPr bwMode="auto">
          <a:xfrm>
            <a:off x="3900539" y="3547034"/>
            <a:ext cx="6493269" cy="549275"/>
            <a:chOff x="2824163" y="3406775"/>
            <a:chExt cx="6539838" cy="549275"/>
          </a:xfrm>
        </p:grpSpPr>
        <p:sp>
          <p:nvSpPr>
            <p:cNvPr id="26" name="자유형 25"/>
            <p:cNvSpPr/>
            <p:nvPr/>
          </p:nvSpPr>
          <p:spPr bwMode="auto">
            <a:xfrm>
              <a:off x="3097213" y="3460750"/>
              <a:ext cx="6266788" cy="439738"/>
            </a:xfrm>
            <a:custGeom>
              <a:avLst/>
              <a:gdLst>
                <a:gd name="connsiteX0" fmla="*/ 0 w 8329358"/>
                <a:gd name="connsiteY0" fmla="*/ 0 h 439084"/>
                <a:gd name="connsiteX1" fmla="*/ 8329358 w 8329358"/>
                <a:gd name="connsiteY1" fmla="*/ 0 h 439084"/>
                <a:gd name="connsiteX2" fmla="*/ 8329358 w 8329358"/>
                <a:gd name="connsiteY2" fmla="*/ 439084 h 439084"/>
                <a:gd name="connsiteX3" fmla="*/ 0 w 8329358"/>
                <a:gd name="connsiteY3" fmla="*/ 439084 h 439084"/>
                <a:gd name="connsiteX4" fmla="*/ 0 w 8329358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9358" h="439084">
                  <a:moveTo>
                    <a:pt x="0" y="0"/>
                  </a:moveTo>
                  <a:lnTo>
                    <a:pt x="8329358" y="0"/>
                  </a:lnTo>
                  <a:lnTo>
                    <a:pt x="8329358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ko-KR" altLang="en-US" sz="1700" dirty="0"/>
            </a:p>
          </p:txBody>
        </p:sp>
        <p:sp>
          <p:nvSpPr>
            <p:cNvPr id="27" name="타원 26"/>
            <p:cNvSpPr/>
            <p:nvPr/>
          </p:nvSpPr>
          <p:spPr bwMode="auto">
            <a:xfrm>
              <a:off x="2824163" y="3406775"/>
              <a:ext cx="547687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28" name="그룹 27"/>
          <p:cNvGrpSpPr>
            <a:grpSpLocks/>
          </p:cNvGrpSpPr>
          <p:nvPr/>
        </p:nvGrpSpPr>
        <p:grpSpPr bwMode="auto">
          <a:xfrm>
            <a:off x="3842738" y="4235462"/>
            <a:ext cx="6551070" cy="549275"/>
            <a:chOff x="2824163" y="4064000"/>
            <a:chExt cx="6588479" cy="549275"/>
          </a:xfrm>
        </p:grpSpPr>
        <p:sp>
          <p:nvSpPr>
            <p:cNvPr id="29" name="자유형 28"/>
            <p:cNvSpPr/>
            <p:nvPr/>
          </p:nvSpPr>
          <p:spPr bwMode="auto">
            <a:xfrm>
              <a:off x="3097213" y="4119562"/>
              <a:ext cx="6315429" cy="439738"/>
            </a:xfrm>
            <a:custGeom>
              <a:avLst/>
              <a:gdLst>
                <a:gd name="connsiteX0" fmla="*/ 0 w 8329358"/>
                <a:gd name="connsiteY0" fmla="*/ 0 h 439084"/>
                <a:gd name="connsiteX1" fmla="*/ 8329358 w 8329358"/>
                <a:gd name="connsiteY1" fmla="*/ 0 h 439084"/>
                <a:gd name="connsiteX2" fmla="*/ 8329358 w 8329358"/>
                <a:gd name="connsiteY2" fmla="*/ 439084 h 439084"/>
                <a:gd name="connsiteX3" fmla="*/ 0 w 8329358"/>
                <a:gd name="connsiteY3" fmla="*/ 439084 h 439084"/>
                <a:gd name="connsiteX4" fmla="*/ 0 w 8329358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9358" h="439084">
                  <a:moveTo>
                    <a:pt x="0" y="0"/>
                  </a:moveTo>
                  <a:lnTo>
                    <a:pt x="8329358" y="0"/>
                  </a:lnTo>
                  <a:lnTo>
                    <a:pt x="8329358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700" dirty="0"/>
                <a:t>승강기 </a:t>
              </a:r>
              <a:r>
                <a:rPr lang="ko-KR" altLang="en-US" sz="1700" dirty="0">
                  <a:solidFill>
                    <a:srgbClr val="002060"/>
                  </a:solidFill>
                </a:rPr>
                <a:t>구조해석 표준 </a:t>
              </a:r>
              <a:r>
                <a:rPr lang="en-US" altLang="ko-KR" sz="1700" dirty="0" smtClean="0">
                  <a:solidFill>
                    <a:srgbClr val="002060"/>
                  </a:solidFill>
                </a:rPr>
                <a:t>Tool  </a:t>
              </a:r>
              <a:r>
                <a:rPr lang="ko-KR" altLang="en-US" sz="1700" dirty="0" smtClean="0">
                  <a:solidFill>
                    <a:srgbClr val="FF0000"/>
                  </a:solidFill>
                </a:rPr>
                <a:t>고도화</a:t>
              </a:r>
              <a:r>
                <a:rPr lang="ko-KR" altLang="en-US" sz="1700" dirty="0" smtClean="0">
                  <a:solidFill>
                    <a:srgbClr val="002060"/>
                  </a:solidFill>
                </a:rPr>
                <a:t> 버전 제공</a:t>
              </a:r>
              <a:r>
                <a:rPr lang="en-US" altLang="ko-KR" sz="1400" dirty="0" smtClean="0"/>
                <a:t>(</a:t>
              </a:r>
              <a:r>
                <a:rPr lang="ko-KR" altLang="en-US" sz="1400" dirty="0" smtClean="0"/>
                <a:t>유압식 등</a:t>
              </a:r>
              <a:r>
                <a:rPr lang="en-US" altLang="ko-KR" sz="1400" dirty="0" smtClean="0"/>
                <a:t>)</a:t>
              </a:r>
              <a:endParaRPr lang="ko-KR" altLang="en-US" sz="1400" dirty="0"/>
            </a:p>
          </p:txBody>
        </p:sp>
        <p:sp>
          <p:nvSpPr>
            <p:cNvPr id="30" name="타원 29"/>
            <p:cNvSpPr/>
            <p:nvPr/>
          </p:nvSpPr>
          <p:spPr bwMode="auto">
            <a:xfrm>
              <a:off x="2824163" y="4064000"/>
              <a:ext cx="547687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" name="그룹 30"/>
          <p:cNvGrpSpPr>
            <a:grpSpLocks/>
          </p:cNvGrpSpPr>
          <p:nvPr/>
        </p:nvGrpSpPr>
        <p:grpSpPr bwMode="auto">
          <a:xfrm>
            <a:off x="3750737" y="4873836"/>
            <a:ext cx="6643070" cy="549275"/>
            <a:chOff x="2657475" y="4722813"/>
            <a:chExt cx="6643070" cy="549275"/>
          </a:xfrm>
        </p:grpSpPr>
        <p:sp>
          <p:nvSpPr>
            <p:cNvPr id="32" name="자유형 31"/>
            <p:cNvSpPr/>
            <p:nvPr/>
          </p:nvSpPr>
          <p:spPr bwMode="auto">
            <a:xfrm>
              <a:off x="2932112" y="4778375"/>
              <a:ext cx="6368433" cy="438150"/>
            </a:xfrm>
            <a:custGeom>
              <a:avLst/>
              <a:gdLst>
                <a:gd name="connsiteX0" fmla="*/ 0 w 8494515"/>
                <a:gd name="connsiteY0" fmla="*/ 0 h 439084"/>
                <a:gd name="connsiteX1" fmla="*/ 8494515 w 8494515"/>
                <a:gd name="connsiteY1" fmla="*/ 0 h 439084"/>
                <a:gd name="connsiteX2" fmla="*/ 8494515 w 8494515"/>
                <a:gd name="connsiteY2" fmla="*/ 439084 h 439084"/>
                <a:gd name="connsiteX3" fmla="*/ 0 w 8494515"/>
                <a:gd name="connsiteY3" fmla="*/ 439084 h 439084"/>
                <a:gd name="connsiteX4" fmla="*/ 0 w 8494515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4515" h="439084">
                  <a:moveTo>
                    <a:pt x="0" y="0"/>
                  </a:moveTo>
                  <a:lnTo>
                    <a:pt x="8494515" y="0"/>
                  </a:lnTo>
                  <a:lnTo>
                    <a:pt x="8494515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ko-KR" altLang="en-US" sz="1200" dirty="0"/>
            </a:p>
          </p:txBody>
        </p:sp>
        <p:sp>
          <p:nvSpPr>
            <p:cNvPr id="33" name="타원 32"/>
            <p:cNvSpPr/>
            <p:nvPr/>
          </p:nvSpPr>
          <p:spPr bwMode="auto">
            <a:xfrm>
              <a:off x="2657475" y="4722813"/>
              <a:ext cx="549275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4" name="그룹 33"/>
          <p:cNvGrpSpPr>
            <a:grpSpLocks/>
          </p:cNvGrpSpPr>
          <p:nvPr/>
        </p:nvGrpSpPr>
        <p:grpSpPr bwMode="auto">
          <a:xfrm>
            <a:off x="3548475" y="5517143"/>
            <a:ext cx="6845333" cy="549275"/>
            <a:chOff x="2297113" y="5381625"/>
            <a:chExt cx="6845333" cy="549275"/>
          </a:xfrm>
        </p:grpSpPr>
        <p:sp>
          <p:nvSpPr>
            <p:cNvPr id="35" name="자유형 34"/>
            <p:cNvSpPr/>
            <p:nvPr/>
          </p:nvSpPr>
          <p:spPr bwMode="auto">
            <a:xfrm>
              <a:off x="2571750" y="5437188"/>
              <a:ext cx="6570696" cy="438150"/>
            </a:xfrm>
            <a:custGeom>
              <a:avLst/>
              <a:gdLst>
                <a:gd name="connsiteX0" fmla="*/ 0 w 8855692"/>
                <a:gd name="connsiteY0" fmla="*/ 0 h 439084"/>
                <a:gd name="connsiteX1" fmla="*/ 8855692 w 8855692"/>
                <a:gd name="connsiteY1" fmla="*/ 0 h 439084"/>
                <a:gd name="connsiteX2" fmla="*/ 8855692 w 8855692"/>
                <a:gd name="connsiteY2" fmla="*/ 439084 h 439084"/>
                <a:gd name="connsiteX3" fmla="*/ 0 w 8855692"/>
                <a:gd name="connsiteY3" fmla="*/ 439084 h 439084"/>
                <a:gd name="connsiteX4" fmla="*/ 0 w 8855692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5692" h="439084">
                  <a:moveTo>
                    <a:pt x="0" y="0"/>
                  </a:moveTo>
                  <a:lnTo>
                    <a:pt x="8855692" y="0"/>
                  </a:lnTo>
                  <a:lnTo>
                    <a:pt x="8855692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ko-KR" altLang="en-US" sz="1700" dirty="0"/>
            </a:p>
          </p:txBody>
        </p:sp>
        <p:sp>
          <p:nvSpPr>
            <p:cNvPr id="36" name="타원 35"/>
            <p:cNvSpPr/>
            <p:nvPr/>
          </p:nvSpPr>
          <p:spPr bwMode="auto">
            <a:xfrm>
              <a:off x="2297113" y="5381625"/>
              <a:ext cx="549275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ko-KR" altLang="en-US"/>
            </a:p>
          </p:txBody>
        </p:sp>
      </p:grpSp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31396"/>
              </p:ext>
            </p:extLst>
          </p:nvPr>
        </p:nvGraphicFramePr>
        <p:xfrm>
          <a:off x="1743760" y="830633"/>
          <a:ext cx="1354137" cy="591073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54137">
                  <a:extLst>
                    <a:ext uri="{9D8B030D-6E8A-4147-A177-3AD203B41FA5}">
                      <a16:colId xmlns="" xmlns:a16="http://schemas.microsoft.com/office/drawing/2014/main" val="1421850924"/>
                    </a:ext>
                  </a:extLst>
                </a:gridCol>
              </a:tblGrid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2021.03.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38209030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2021.04.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35582527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2021.05.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52816196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2021.05.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14068189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2021.06.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77055828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2021.07.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74822823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2021.07.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08758949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2021.11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84101163"/>
                  </a:ext>
                </a:extLst>
              </a:tr>
              <a:tr h="656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2021.12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91212310"/>
                  </a:ext>
                </a:extLst>
              </a:tr>
            </a:tbl>
          </a:graphicData>
        </a:graphic>
      </p:graphicFrame>
      <p:grpSp>
        <p:nvGrpSpPr>
          <p:cNvPr id="38" name="그룹 37"/>
          <p:cNvGrpSpPr>
            <a:grpSpLocks/>
          </p:cNvGrpSpPr>
          <p:nvPr/>
        </p:nvGrpSpPr>
        <p:grpSpPr bwMode="auto">
          <a:xfrm>
            <a:off x="3473993" y="1540841"/>
            <a:ext cx="6919820" cy="549275"/>
            <a:chOff x="2223439" y="2089954"/>
            <a:chExt cx="6893447" cy="549275"/>
          </a:xfrm>
        </p:grpSpPr>
        <p:sp>
          <p:nvSpPr>
            <p:cNvPr id="39" name="자유형 38"/>
            <p:cNvSpPr/>
            <p:nvPr/>
          </p:nvSpPr>
          <p:spPr bwMode="auto">
            <a:xfrm>
              <a:off x="2571752" y="2144713"/>
              <a:ext cx="6545134" cy="438150"/>
            </a:xfrm>
            <a:custGeom>
              <a:avLst/>
              <a:gdLst>
                <a:gd name="connsiteX0" fmla="*/ 0 w 8855692"/>
                <a:gd name="connsiteY0" fmla="*/ 0 h 439084"/>
                <a:gd name="connsiteX1" fmla="*/ 8855692 w 8855692"/>
                <a:gd name="connsiteY1" fmla="*/ 0 h 439084"/>
                <a:gd name="connsiteX2" fmla="*/ 8855692 w 8855692"/>
                <a:gd name="connsiteY2" fmla="*/ 439084 h 439084"/>
                <a:gd name="connsiteX3" fmla="*/ 0 w 8855692"/>
                <a:gd name="connsiteY3" fmla="*/ 439084 h 439084"/>
                <a:gd name="connsiteX4" fmla="*/ 0 w 8855692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5692" h="439084">
                  <a:moveTo>
                    <a:pt x="0" y="0"/>
                  </a:moveTo>
                  <a:lnTo>
                    <a:pt x="8855692" y="0"/>
                  </a:lnTo>
                  <a:lnTo>
                    <a:pt x="8855692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ko-KR" alt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40" name="타원 39"/>
            <p:cNvSpPr/>
            <p:nvPr/>
          </p:nvSpPr>
          <p:spPr bwMode="auto">
            <a:xfrm>
              <a:off x="2223439" y="2089954"/>
              <a:ext cx="549275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ko-KR" altLang="en-US" dirty="0"/>
            </a:p>
          </p:txBody>
        </p:sp>
      </p:grpSp>
      <p:grpSp>
        <p:nvGrpSpPr>
          <p:cNvPr id="41" name="그룹 40"/>
          <p:cNvGrpSpPr>
            <a:grpSpLocks/>
          </p:cNvGrpSpPr>
          <p:nvPr/>
        </p:nvGrpSpPr>
        <p:grpSpPr bwMode="auto">
          <a:xfrm>
            <a:off x="3750737" y="2182138"/>
            <a:ext cx="6674021" cy="549275"/>
            <a:chOff x="2297113" y="2089150"/>
            <a:chExt cx="6648587" cy="549275"/>
          </a:xfrm>
        </p:grpSpPr>
        <p:sp>
          <p:nvSpPr>
            <p:cNvPr id="42" name="자유형 41"/>
            <p:cNvSpPr/>
            <p:nvPr/>
          </p:nvSpPr>
          <p:spPr bwMode="auto">
            <a:xfrm>
              <a:off x="2571750" y="2144713"/>
              <a:ext cx="6373950" cy="438150"/>
            </a:xfrm>
            <a:custGeom>
              <a:avLst/>
              <a:gdLst>
                <a:gd name="connsiteX0" fmla="*/ 0 w 8855692"/>
                <a:gd name="connsiteY0" fmla="*/ 0 h 439084"/>
                <a:gd name="connsiteX1" fmla="*/ 8855692 w 8855692"/>
                <a:gd name="connsiteY1" fmla="*/ 0 h 439084"/>
                <a:gd name="connsiteX2" fmla="*/ 8855692 w 8855692"/>
                <a:gd name="connsiteY2" fmla="*/ 439084 h 439084"/>
                <a:gd name="connsiteX3" fmla="*/ 0 w 8855692"/>
                <a:gd name="connsiteY3" fmla="*/ 439084 h 439084"/>
                <a:gd name="connsiteX4" fmla="*/ 0 w 8855692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5692" h="439084">
                  <a:moveTo>
                    <a:pt x="0" y="0"/>
                  </a:moveTo>
                  <a:lnTo>
                    <a:pt x="8855692" y="0"/>
                  </a:lnTo>
                  <a:lnTo>
                    <a:pt x="8855692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ko-KR" altLang="en-US" sz="1700" dirty="0">
                <a:solidFill>
                  <a:schemeClr val="tx1"/>
                </a:solidFill>
              </a:endParaRPr>
            </a:p>
          </p:txBody>
        </p:sp>
        <p:sp>
          <p:nvSpPr>
            <p:cNvPr id="43" name="타원 42"/>
            <p:cNvSpPr/>
            <p:nvPr/>
          </p:nvSpPr>
          <p:spPr bwMode="auto">
            <a:xfrm>
              <a:off x="2297113" y="2089150"/>
              <a:ext cx="549275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ko-KR" altLang="en-US" dirty="0"/>
            </a:p>
          </p:txBody>
        </p:sp>
      </p:grpSp>
      <p:grpSp>
        <p:nvGrpSpPr>
          <p:cNvPr id="44" name="그룹 43"/>
          <p:cNvGrpSpPr>
            <a:grpSpLocks/>
          </p:cNvGrpSpPr>
          <p:nvPr/>
        </p:nvGrpSpPr>
        <p:grpSpPr bwMode="auto">
          <a:xfrm>
            <a:off x="3168410" y="6157053"/>
            <a:ext cx="7225397" cy="549275"/>
            <a:chOff x="2297113" y="2089150"/>
            <a:chExt cx="7197861" cy="549275"/>
          </a:xfrm>
        </p:grpSpPr>
        <p:sp>
          <p:nvSpPr>
            <p:cNvPr id="45" name="자유형 44"/>
            <p:cNvSpPr/>
            <p:nvPr/>
          </p:nvSpPr>
          <p:spPr bwMode="auto">
            <a:xfrm>
              <a:off x="2571750" y="2144713"/>
              <a:ext cx="6923224" cy="438150"/>
            </a:xfrm>
            <a:custGeom>
              <a:avLst/>
              <a:gdLst>
                <a:gd name="connsiteX0" fmla="*/ 0 w 8855692"/>
                <a:gd name="connsiteY0" fmla="*/ 0 h 439084"/>
                <a:gd name="connsiteX1" fmla="*/ 8855692 w 8855692"/>
                <a:gd name="connsiteY1" fmla="*/ 0 h 439084"/>
                <a:gd name="connsiteX2" fmla="*/ 8855692 w 8855692"/>
                <a:gd name="connsiteY2" fmla="*/ 439084 h 439084"/>
                <a:gd name="connsiteX3" fmla="*/ 0 w 8855692"/>
                <a:gd name="connsiteY3" fmla="*/ 439084 h 439084"/>
                <a:gd name="connsiteX4" fmla="*/ 0 w 8855692"/>
                <a:gd name="connsiteY4" fmla="*/ 0 h 43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5692" h="439084">
                  <a:moveTo>
                    <a:pt x="0" y="0"/>
                  </a:moveTo>
                  <a:lnTo>
                    <a:pt x="8855692" y="0"/>
                  </a:lnTo>
                  <a:lnTo>
                    <a:pt x="8855692" y="439084"/>
                  </a:lnTo>
                  <a:lnTo>
                    <a:pt x="0" y="439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8523" tIns="43180" rIns="43180" bIns="4318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650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dirty="0" smtClean="0"/>
                <a:t>승강기 안전인증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제도 개선 예정</a:t>
              </a:r>
              <a:r>
                <a:rPr lang="en-US" altLang="ko-KR" sz="1400" dirty="0" smtClean="0"/>
                <a:t>(</a:t>
              </a:r>
              <a:r>
                <a:rPr lang="ko-KR" altLang="en-US" sz="1400" dirty="0" smtClean="0">
                  <a:solidFill>
                    <a:schemeClr val="accent2">
                      <a:lumMod val="75000"/>
                    </a:schemeClr>
                  </a:solidFill>
                </a:rPr>
                <a:t>경미한 사항 </a:t>
              </a:r>
              <a:r>
                <a:rPr lang="ko-KR" altLang="en-US" sz="1400" dirty="0" smtClean="0"/>
                <a:t>변경인증 제외 범위확대 등</a:t>
              </a:r>
              <a:r>
                <a:rPr lang="en-US" altLang="ko-KR" sz="1400" dirty="0" smtClean="0"/>
                <a:t>)</a:t>
              </a:r>
              <a:endParaRPr lang="ko-KR" altLang="en-US" sz="1400" dirty="0"/>
            </a:p>
          </p:txBody>
        </p:sp>
        <p:sp>
          <p:nvSpPr>
            <p:cNvPr id="46" name="타원 45"/>
            <p:cNvSpPr/>
            <p:nvPr/>
          </p:nvSpPr>
          <p:spPr bwMode="auto">
            <a:xfrm>
              <a:off x="2297113" y="2089150"/>
              <a:ext cx="549275" cy="549275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ko-KR" altLang="en-US" dirty="0"/>
            </a:p>
          </p:txBody>
        </p:sp>
      </p:grpSp>
      <p:sp>
        <p:nvSpPr>
          <p:cNvPr id="47" name="Rectangle 42"/>
          <p:cNvSpPr>
            <a:spLocks noChangeArrowheads="1"/>
          </p:cNvSpPr>
          <p:nvPr/>
        </p:nvSpPr>
        <p:spPr bwMode="auto">
          <a:xfrm flipH="1" flipV="1">
            <a:off x="388259" y="223993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8259" y="298919"/>
            <a:ext cx="8375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안전인증 지원 이력 현황</a:t>
            </a:r>
            <a:r>
              <a:rPr lang="en-US" altLang="ko-KR" sz="1600" dirty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en-US" altLang="ko-KR" sz="1600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2019.3.28. </a:t>
            </a:r>
            <a:r>
              <a:rPr lang="ko-KR" altLang="en-US" sz="1600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시행 이후</a:t>
            </a:r>
            <a:r>
              <a:rPr lang="en-US" altLang="ko-KR" sz="1600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sz="1600" dirty="0">
              <a:solidFill>
                <a:srgbClr val="FAAB36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719785" y="1017932"/>
            <a:ext cx="417293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55650" latinLnBrk="1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dirty="0">
                <a:solidFill>
                  <a:schemeClr val="bg1"/>
                </a:solidFill>
              </a:rPr>
              <a:t>찾아가는 서비스 </a:t>
            </a:r>
            <a:r>
              <a:rPr lang="ko-KR" altLang="en-US" dirty="0" smtClean="0">
                <a:solidFill>
                  <a:schemeClr val="bg1"/>
                </a:solidFill>
              </a:rPr>
              <a:t>실시</a:t>
            </a:r>
            <a:r>
              <a:rPr lang="en-US" altLang="ko-KR" sz="1400" dirty="0" smtClean="0">
                <a:solidFill>
                  <a:schemeClr val="bg1"/>
                </a:solidFill>
              </a:rPr>
              <a:t>(</a:t>
            </a:r>
            <a:r>
              <a:rPr lang="ko-KR" altLang="en-US" sz="1400" dirty="0" smtClean="0"/>
              <a:t>안전설계 및 품질관리</a:t>
            </a:r>
            <a:r>
              <a:rPr lang="en-US" altLang="ko-KR" sz="1400" dirty="0" smtClean="0">
                <a:solidFill>
                  <a:schemeClr val="bg1"/>
                </a:solidFill>
              </a:rPr>
              <a:t>)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4331299" y="3011045"/>
            <a:ext cx="408958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55650" latinLnBrk="1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dirty="0" smtClean="0"/>
              <a:t>모델전환</a:t>
            </a:r>
            <a:r>
              <a:rPr lang="ko-KR" altLang="en-US" dirty="0" smtClean="0">
                <a:solidFill>
                  <a:schemeClr val="bg1"/>
                </a:solidFill>
              </a:rPr>
              <a:t>을 위한 기술지원 서비스 실시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4300012" y="5010192"/>
            <a:ext cx="505779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55650" latinLnBrk="1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dirty="0">
                <a:solidFill>
                  <a:schemeClr val="bg1"/>
                </a:solidFill>
              </a:rPr>
              <a:t>승강기 </a:t>
            </a:r>
            <a:r>
              <a:rPr lang="ko-KR" altLang="en-US" dirty="0"/>
              <a:t>설계심사 가이드 </a:t>
            </a:r>
            <a:r>
              <a:rPr lang="ko-KR" altLang="en-US" dirty="0" smtClean="0">
                <a:solidFill>
                  <a:schemeClr val="bg1"/>
                </a:solidFill>
              </a:rPr>
              <a:t>제공</a:t>
            </a:r>
            <a:r>
              <a:rPr lang="en-US" altLang="ko-KR" sz="1400" dirty="0" smtClean="0">
                <a:solidFill>
                  <a:schemeClr val="bg1"/>
                </a:solidFill>
              </a:rPr>
              <a:t>(</a:t>
            </a:r>
            <a:r>
              <a:rPr lang="ko-KR" altLang="en-US" sz="1400" dirty="0">
                <a:solidFill>
                  <a:schemeClr val="bg1"/>
                </a:solidFill>
              </a:rPr>
              <a:t>별표 </a:t>
            </a:r>
            <a:r>
              <a:rPr lang="en-US" altLang="ko-KR" sz="1400" dirty="0">
                <a:solidFill>
                  <a:schemeClr val="bg1"/>
                </a:solidFill>
              </a:rPr>
              <a:t>23, </a:t>
            </a:r>
            <a:r>
              <a:rPr lang="ko-KR" altLang="en-US" sz="1400" dirty="0">
                <a:solidFill>
                  <a:schemeClr val="bg1"/>
                </a:solidFill>
              </a:rPr>
              <a:t>별표</a:t>
            </a:r>
            <a:r>
              <a:rPr lang="en-US" altLang="ko-KR" sz="1400" dirty="0">
                <a:solidFill>
                  <a:schemeClr val="bg1"/>
                </a:solidFill>
              </a:rPr>
              <a:t>25, </a:t>
            </a:r>
            <a:r>
              <a:rPr lang="ko-KR" altLang="en-US" sz="1400" dirty="0">
                <a:solidFill>
                  <a:schemeClr val="bg1"/>
                </a:solidFill>
              </a:rPr>
              <a:t>별표</a:t>
            </a:r>
            <a:r>
              <a:rPr lang="en-US" altLang="ko-KR" sz="1400" dirty="0">
                <a:solidFill>
                  <a:schemeClr val="bg1"/>
                </a:solidFill>
              </a:rPr>
              <a:t>26)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4419375" y="3665692"/>
            <a:ext cx="514435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55650" latinLnBrk="1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dirty="0">
                <a:solidFill>
                  <a:schemeClr val="bg1"/>
                </a:solidFill>
              </a:rPr>
              <a:t>모델인증 </a:t>
            </a:r>
            <a:r>
              <a:rPr lang="ko-KR" altLang="en-US" dirty="0" smtClean="0">
                <a:solidFill>
                  <a:schemeClr val="bg1"/>
                </a:solidFill>
              </a:rPr>
              <a:t>기업  </a:t>
            </a:r>
            <a:r>
              <a:rPr lang="ko-KR" altLang="en-US" dirty="0" err="1"/>
              <a:t>메일링</a:t>
            </a:r>
            <a:r>
              <a:rPr lang="ko-KR" altLang="en-US" dirty="0">
                <a:solidFill>
                  <a:schemeClr val="bg1"/>
                </a:solidFill>
              </a:rPr>
              <a:t> 서비스 실시</a:t>
            </a:r>
            <a:r>
              <a:rPr lang="en-US" altLang="ko-KR" sz="1400" dirty="0" smtClean="0">
                <a:solidFill>
                  <a:schemeClr val="bg1"/>
                </a:solidFill>
              </a:rPr>
              <a:t>(or </a:t>
            </a:r>
            <a:r>
              <a:rPr lang="ko-KR" altLang="en-US" sz="1400" dirty="0">
                <a:solidFill>
                  <a:schemeClr val="bg1"/>
                </a:solidFill>
              </a:rPr>
              <a:t>밴드 개설 예정</a:t>
            </a:r>
            <a:r>
              <a:rPr lang="en-US" altLang="ko-KR" sz="1400" dirty="0">
                <a:solidFill>
                  <a:schemeClr val="bg1"/>
                </a:solidFill>
              </a:rPr>
              <a:t>)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151784" y="5645214"/>
            <a:ext cx="5216493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55650" latinLnBrk="1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dirty="0">
                <a:solidFill>
                  <a:schemeClr val="bg1"/>
                </a:solidFill>
              </a:rPr>
              <a:t>승강기 </a:t>
            </a:r>
            <a:r>
              <a:rPr lang="ko-KR" altLang="en-US" dirty="0"/>
              <a:t>안전성시험 </a:t>
            </a:r>
            <a:r>
              <a:rPr lang="ko-KR" altLang="en-US" dirty="0" smtClean="0"/>
              <a:t>요령서 제공 예정</a:t>
            </a:r>
            <a:r>
              <a:rPr lang="en-US" altLang="ko-KR" sz="1400" dirty="0" smtClean="0">
                <a:solidFill>
                  <a:schemeClr val="bg1"/>
                </a:solidFill>
              </a:rPr>
              <a:t>(</a:t>
            </a:r>
            <a:r>
              <a:rPr lang="ko-KR" altLang="en-US" sz="1400" dirty="0">
                <a:solidFill>
                  <a:schemeClr val="bg1"/>
                </a:solidFill>
              </a:rPr>
              <a:t>별표 </a:t>
            </a:r>
            <a:r>
              <a:rPr lang="en-US" altLang="ko-KR" sz="1400" dirty="0">
                <a:solidFill>
                  <a:schemeClr val="bg1"/>
                </a:solidFill>
              </a:rPr>
              <a:t>23, </a:t>
            </a:r>
            <a:r>
              <a:rPr lang="ko-KR" altLang="en-US" sz="1400" dirty="0">
                <a:solidFill>
                  <a:schemeClr val="bg1"/>
                </a:solidFill>
              </a:rPr>
              <a:t>별표 </a:t>
            </a:r>
            <a:r>
              <a:rPr lang="en-US" altLang="ko-KR" sz="1400" dirty="0">
                <a:solidFill>
                  <a:schemeClr val="bg1"/>
                </a:solidFill>
              </a:rPr>
              <a:t>26)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4300012" y="2326485"/>
            <a:ext cx="440909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55650" latinLnBrk="1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dirty="0">
                <a:solidFill>
                  <a:schemeClr val="bg1"/>
                </a:solidFill>
              </a:rPr>
              <a:t>안전성시험 </a:t>
            </a:r>
            <a:r>
              <a:rPr lang="ko-KR" altLang="en-US" dirty="0"/>
              <a:t>조건 완화</a:t>
            </a:r>
            <a:r>
              <a:rPr lang="en-US" altLang="ko-KR" sz="1400" dirty="0">
                <a:solidFill>
                  <a:schemeClr val="bg1"/>
                </a:solidFill>
              </a:rPr>
              <a:t>(ex </a:t>
            </a:r>
            <a:r>
              <a:rPr lang="ko-KR" altLang="en-US" sz="1400" dirty="0">
                <a:solidFill>
                  <a:schemeClr val="bg1"/>
                </a:solidFill>
              </a:rPr>
              <a:t>이중</a:t>
            </a:r>
            <a:r>
              <a:rPr lang="en-US" altLang="ko-KR" sz="1400" dirty="0">
                <a:solidFill>
                  <a:schemeClr val="bg1"/>
                </a:solidFill>
              </a:rPr>
              <a:t>B/K+</a:t>
            </a:r>
            <a:r>
              <a:rPr lang="ko-KR" altLang="en-US" sz="1400" dirty="0">
                <a:solidFill>
                  <a:schemeClr val="bg1"/>
                </a:solidFill>
              </a:rPr>
              <a:t>로프</a:t>
            </a:r>
            <a:r>
              <a:rPr lang="en-US" altLang="ko-KR" sz="1400" dirty="0">
                <a:solidFill>
                  <a:schemeClr val="bg1"/>
                </a:solidFill>
              </a:rPr>
              <a:t>B/K </a:t>
            </a:r>
            <a:r>
              <a:rPr lang="ko-KR" altLang="en-US" sz="1400" dirty="0">
                <a:solidFill>
                  <a:schemeClr val="bg1"/>
                </a:solidFill>
              </a:rPr>
              <a:t>조합</a:t>
            </a:r>
            <a:r>
              <a:rPr lang="en-US" altLang="ko-KR" sz="1400" dirty="0">
                <a:solidFill>
                  <a:schemeClr val="bg1"/>
                </a:solidFill>
              </a:rPr>
              <a:t>)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024468" y="1645913"/>
            <a:ext cx="5136949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55650" latinLnBrk="1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dirty="0"/>
              <a:t>기반시설 시험타워 및 시험장비 </a:t>
            </a:r>
            <a:r>
              <a:rPr lang="ko-KR" altLang="en-US" dirty="0" smtClean="0"/>
              <a:t>무상지원 확대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059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7" y="537470"/>
            <a:ext cx="9806065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604155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설계심사 보완기간 연장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5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,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27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,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48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633210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9885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 안전인증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위임고시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일부 개정 주요내용</a:t>
            </a:r>
            <a:r>
              <a:rPr lang="en-US" altLang="ko-KR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(2020.12.31. </a:t>
            </a:r>
            <a:r>
              <a:rPr lang="ko-KR" altLang="en-US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시행</a:t>
            </a:r>
            <a:r>
              <a:rPr lang="en-US" altLang="ko-KR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baseline="0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baseline="0" dirty="0">
              <a:solidFill>
                <a:srgbClr val="FAAB36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856" y="2003574"/>
            <a:ext cx="1095415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종전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승강기 안전인증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부품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모델승강기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개별승강기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err="1" smtClean="0">
                <a:solidFill>
                  <a:srgbClr val="00488A"/>
                </a:solidFill>
                <a:latin typeface="맑은 고딕"/>
                <a:ea typeface="맑은 고딕"/>
              </a:rPr>
              <a:t>설계심사시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안전기준에 적합하지 않은 경우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보완기간을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1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개월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에</a:t>
            </a:r>
            <a:r>
              <a:rPr lang="ko-KR" altLang="en-US" b="1" dirty="0" smtClean="0"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한정</a:t>
            </a:r>
            <a:endParaRPr lang="en-US" altLang="ko-KR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개정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안전인증 설계심사 보완기간을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2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개월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로 확대</a:t>
            </a:r>
            <a:endParaRPr lang="en-US" altLang="ko-KR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46074" y="379443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재난시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해외 공장심사 보류규정 신설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4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,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26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382348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16856" y="4193849"/>
            <a:ext cx="1095415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종전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부품인증에 한해서 한시적으로 시행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모델승강기 제외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)</a:t>
            </a:r>
          </a:p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개정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출입국이 제한되는 등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부득이한 사유 발생시 공장심사 일시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보류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  <a:ea typeface="맑은 고딕"/>
              </a:rPr>
              <a:t>부품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모델승강기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)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         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다만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보류 사유 </a:t>
            </a:r>
            <a:r>
              <a:rPr lang="ko-KR" altLang="en-US" b="1" dirty="0" err="1" smtClean="0">
                <a:solidFill>
                  <a:srgbClr val="00488A"/>
                </a:solidFill>
                <a:latin typeface="맑은 고딕"/>
                <a:ea typeface="맑은 고딕"/>
              </a:rPr>
              <a:t>해제시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즉시 실시해야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함</a:t>
            </a:r>
            <a:endParaRPr lang="en-US" altLang="ko-KR" b="1" dirty="0" smtClean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705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91307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안전인증 대상 안전성시험 장소 확대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11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,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33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94212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6856" y="2312489"/>
            <a:ext cx="1095415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종전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안전인증 절차 중 안전성시험은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공단 또는 제조 공장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에서만 실시 </a:t>
            </a:r>
            <a:endParaRPr lang="en-US" altLang="ko-KR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개정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공단 또는 공장에서 안전성시험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불가피한 경우 시험장소는 따로 정할 수 있다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  </a:t>
            </a:r>
            <a:r>
              <a:rPr lang="en-US" altLang="ko-KR" sz="1400" b="1" dirty="0" smtClean="0">
                <a:latin typeface="맑은 고딕"/>
              </a:rPr>
              <a:t>★ </a:t>
            </a:r>
            <a:r>
              <a:rPr lang="ko-KR" altLang="en-US" sz="1400" b="1" dirty="0" smtClean="0">
                <a:latin typeface="맑은 고딕"/>
                <a:ea typeface="맑은 고딕"/>
              </a:rPr>
              <a:t>공단 또는 제조 공장이 아닌 건축물의 시험장소는 건축물 소유자의 승인 필요 </a:t>
            </a:r>
            <a:endParaRPr lang="en-US" altLang="ko-KR" sz="1400" b="1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6074" y="4022797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안전인증 신청 철회 가능 기간 및 대상 확대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6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,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28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4051852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6856" y="4422216"/>
            <a:ext cx="1095415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종전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공장심사 전에만 안전인증 철회 한정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부품 및 모델승강기 한정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)</a:t>
            </a:r>
          </a:p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개정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인증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신청인이 원하는 시기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모든 안전인증 대상 확대</a:t>
            </a:r>
            <a:endParaRPr lang="en-US" altLang="ko-KR" b="1" dirty="0" smtClean="0">
              <a:solidFill>
                <a:schemeClr val="accent5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  </a:t>
            </a:r>
            <a:r>
              <a:rPr lang="en-US" altLang="ko-KR" sz="1400" b="1" dirty="0" smtClean="0">
                <a:latin typeface="맑은 고딕"/>
              </a:rPr>
              <a:t>★ </a:t>
            </a:r>
            <a:r>
              <a:rPr lang="ko-KR" altLang="en-US" sz="1400" b="1" dirty="0" smtClean="0">
                <a:latin typeface="맑은 고딕"/>
                <a:ea typeface="맑은 고딕"/>
              </a:rPr>
              <a:t>인증단계</a:t>
            </a:r>
            <a:r>
              <a:rPr lang="en-US" altLang="ko-KR" sz="1400" b="1" dirty="0" smtClean="0">
                <a:latin typeface="맑은 고딕"/>
                <a:ea typeface="맑은 고딕"/>
              </a:rPr>
              <a:t>: </a:t>
            </a:r>
            <a:r>
              <a:rPr lang="ko-KR" altLang="en-US" sz="1400" b="1" dirty="0" smtClean="0">
                <a:latin typeface="맑은 고딕"/>
                <a:ea typeface="맑은 고딕"/>
              </a:rPr>
              <a:t>설계심사 </a:t>
            </a:r>
            <a:r>
              <a:rPr lang="en-US" altLang="ko-KR" sz="1400" b="1" dirty="0" smtClean="0">
                <a:latin typeface="맑은 고딕"/>
                <a:ea typeface="맑은 고딕"/>
              </a:rPr>
              <a:t>-&gt; </a:t>
            </a:r>
            <a:r>
              <a:rPr lang="ko-KR" altLang="en-US" sz="1400" b="1" dirty="0" smtClean="0">
                <a:latin typeface="맑은 고딕"/>
                <a:ea typeface="맑은 고딕"/>
              </a:rPr>
              <a:t>공장심사 </a:t>
            </a:r>
            <a:r>
              <a:rPr lang="en-US" altLang="ko-KR" sz="1400" b="1" dirty="0" smtClean="0">
                <a:latin typeface="맑은 고딕"/>
                <a:ea typeface="맑은 고딕"/>
              </a:rPr>
              <a:t>-&gt; </a:t>
            </a:r>
            <a:r>
              <a:rPr lang="ko-KR" altLang="en-US" sz="1400" b="1" dirty="0" smtClean="0">
                <a:latin typeface="맑은 고딕"/>
                <a:ea typeface="맑은 고딕"/>
              </a:rPr>
              <a:t>안전성시험</a:t>
            </a:r>
            <a:endParaRPr lang="en-US" altLang="ko-KR" sz="1400" b="1" dirty="0" smtClean="0">
              <a:latin typeface="맑은 고딕"/>
              <a:ea typeface="맑은 고딕"/>
            </a:endParaRPr>
          </a:p>
        </p:txBody>
      </p:sp>
      <p:sp>
        <p:nvSpPr>
          <p:cNvPr id="21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22" name="Rectangle 42"/>
          <p:cNvSpPr>
            <a:spLocks noChangeArrowheads="1"/>
          </p:cNvSpPr>
          <p:nvPr/>
        </p:nvSpPr>
        <p:spPr bwMode="auto">
          <a:xfrm flipH="1" flipV="1">
            <a:off x="165837" y="537470"/>
            <a:ext cx="9806065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9950" y="561622"/>
            <a:ext cx="9885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 안전인증 </a:t>
            </a:r>
            <a:r>
              <a:rPr lang="ko-KR" altLang="en-US" sz="2400" dirty="0" err="1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위함고시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일부 개정 주요내용</a:t>
            </a:r>
            <a:r>
              <a:rPr lang="en-US" altLang="ko-KR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(2020.12.31. </a:t>
            </a:r>
            <a:r>
              <a:rPr lang="ko-KR" altLang="en-US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시행</a:t>
            </a:r>
            <a:r>
              <a:rPr lang="en-US" altLang="ko-KR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baseline="0" dirty="0" smtClean="0">
                <a:solidFill>
                  <a:srgbClr val="FAAB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baseline="0" dirty="0">
              <a:solidFill>
                <a:srgbClr val="FAAB36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65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95232"/>
            <a:ext cx="109334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재난 등 발생시 인증 처리기간 연장근거 마련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27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,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28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 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  <a:p>
            <a:pPr latinLnBrk="1"/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324287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 안전관리법 시행규칙 주요 개정 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856" y="1694651"/>
            <a:ext cx="1095415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현행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안전성시험에 필요한 기간이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60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일을 초과하는 경우 연장할 수 있다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신청인 불가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</a:t>
            </a:r>
          </a:p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개정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①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설계심사 또는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안전성시험에 필요한 기간이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60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일을 초과하는 경우 연장할 수 있다</a:t>
            </a:r>
            <a:endParaRPr lang="en-US" altLang="ko-KR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 재난 등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불가피한 사유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로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신청인이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처리기간 연장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을 신청하는 경우 </a:t>
            </a:r>
            <a:endParaRPr lang="ko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46074" y="3275448"/>
            <a:ext cx="87450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안전인증의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‘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경미한 사항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’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설계변경 면제대상 확대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30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</a:t>
            </a:r>
            <a:endParaRPr lang="ko-KR" alt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  <a:p>
            <a:pPr latinLnBrk="1"/>
            <a:endParaRPr lang="ko-KR" alt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  <a:p>
            <a:pPr latinLnBrk="1"/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  <a:p>
            <a:pPr latinLnBrk="1"/>
            <a:endParaRPr lang="ko-KR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3304503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25473" y="3646503"/>
            <a:ext cx="1095415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현행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</a:rPr>
              <a:t>①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</a:rPr>
              <a:t>~ (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생략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교류 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30 V 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  <a:ea typeface="맑은 고딕"/>
              </a:rPr>
              <a:t>이하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  <a:ea typeface="맑은 고딕"/>
              </a:rPr>
              <a:t>직류 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42 V 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  <a:ea typeface="맑은 고딕"/>
              </a:rPr>
              <a:t>이하 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~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회로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,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부품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,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재질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~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생략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② 승강기 색상의 변경</a:t>
            </a:r>
            <a:endParaRPr lang="en-US" altLang="ko-KR" b="1" dirty="0" smtClean="0">
              <a:solidFill>
                <a:schemeClr val="tx2">
                  <a:lumMod val="50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개정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①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</a:rPr>
              <a:t>~ (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생략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안전회로를 제외한 </a:t>
            </a:r>
            <a:r>
              <a:rPr lang="ko-KR" altLang="en-US" b="1" dirty="0">
                <a:solidFill>
                  <a:srgbClr val="00488A"/>
                </a:solidFill>
                <a:latin typeface="맑은 고딕"/>
                <a:ea typeface="맑은 고딕"/>
              </a:rPr>
              <a:t>교류 </a:t>
            </a:r>
            <a:r>
              <a:rPr lang="en-US" altLang="ko-KR" b="1" dirty="0">
                <a:solidFill>
                  <a:srgbClr val="00488A"/>
                </a:solidFill>
                <a:latin typeface="맑은 고딕"/>
                <a:ea typeface="맑은 고딕"/>
              </a:rPr>
              <a:t>30 V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이하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직류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42 V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이하 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~ (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생략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)</a:t>
            </a:r>
            <a:endParaRPr lang="en-US" altLang="ko-KR" b="1" dirty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   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② 제조공장의 변경 없이 </a:t>
            </a:r>
            <a:r>
              <a:rPr lang="ko-KR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제조</a:t>
            </a:r>
            <a:r>
              <a:rPr lang="ko-KR" altLang="en-US" dirty="0" err="1" smtClean="0">
                <a:solidFill>
                  <a:schemeClr val="accent2">
                    <a:lumMod val="75000"/>
                  </a:schemeClr>
                </a:solidFill>
              </a:rPr>
              <a:t>ㆍ</a:t>
            </a:r>
            <a:r>
              <a:rPr lang="ko-KR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수입업자의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 대표자 변경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rgbClr val="FF0000"/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  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③ 승강기 안전기준에 따른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 동력회로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브레이크회로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안전회로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</a:rPr>
              <a:t>를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제외한 회로의 변경 </a:t>
            </a: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   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④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전기설비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 및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전기기기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를 한국산업표준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(KS)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표준화된 것 또는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동등 이상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성능의 변경</a:t>
            </a:r>
            <a:endParaRPr lang="ko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484706"/>
            <a:ext cx="1093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수입제품의 국문 기술도서 등 제출 의무화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26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,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47</a:t>
            </a:r>
            <a:r>
              <a:rPr lang="ko-KR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513761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 안전인증 운영규정 주요 개정 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856" y="1884125"/>
            <a:ext cx="1095415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신설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</a:rPr>
              <a:t>제조</a:t>
            </a:r>
            <a:r>
              <a:rPr lang="ko-KR" altLang="en-US" dirty="0" err="1" smtClean="0">
                <a:solidFill>
                  <a:schemeClr val="accent5">
                    <a:lumMod val="75000"/>
                  </a:schemeClr>
                </a:solidFill>
              </a:rPr>
              <a:t>ㆍ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</a:rPr>
              <a:t>수입업자는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 인증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</a:rPr>
              <a:t>신청시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 제출되는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</a:rPr>
              <a:t>서류중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외국어로 작성된 서류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</a:rPr>
              <a:t>에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대해서는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국문으로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번역한 서류를 추가로 제출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하여야 한다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다만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일반적인 도면의 약칭이나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전문용어의 경우에는 그렇지 않다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ko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46074" y="3464922"/>
            <a:ext cx="9898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안전인증의 철회 후 재 </a:t>
            </a:r>
            <a:r>
              <a:rPr lang="ko-KR" altLang="en-US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접수시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기합격한 절차 면제근거 마련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30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 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  <a:p>
            <a:pPr latinLnBrk="1"/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3493977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25473" y="3835977"/>
            <a:ext cx="10954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현행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인증 신청인이 </a:t>
            </a: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원하는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시기에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안전인증의 철회 후 </a:t>
            </a:r>
            <a:r>
              <a:rPr lang="ko-KR" altLang="en-US" b="1" dirty="0" err="1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재접수시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기 합격한 인증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신청건에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대한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수수료 면제조항 없음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신설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인증안전인증 철회를 요청한 날부터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3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개월 이내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설계 변경이 없는 경우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기 합격한 건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에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대해 다시 신청한 경우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심사 또는 시험 면제조항 신설</a:t>
            </a:r>
            <a:endParaRPr lang="ko-KR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9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 안전인증 운영규정 주요 개정 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46074" y="1323080"/>
            <a:ext cx="1093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안전인증의 설계심사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, </a:t>
            </a:r>
            <a:r>
              <a:rPr lang="ko-KR" altLang="en-US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공장심사시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보완회수 및 기간 연장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27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,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30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,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48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 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35213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25473" y="1694135"/>
            <a:ext cx="10954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현행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설계심사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공장심사 결과 심사기준에 맞지 않는 경우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보완기간은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1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회에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2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개월 이내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개정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sz="1600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설계심사</a:t>
            </a:r>
            <a:r>
              <a:rPr lang="en-US" altLang="ko-KR" sz="1600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sz="1600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공장심사 결과 심사기준에 맞지 않는 경우 </a:t>
            </a:r>
            <a:r>
              <a:rPr lang="ko-KR" altLang="en-US" sz="1600" b="1" dirty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보완기간은 </a:t>
            </a:r>
            <a:r>
              <a:rPr lang="ko-KR" altLang="en-US" sz="1600" b="1" dirty="0" smtClean="0">
                <a:solidFill>
                  <a:srgbClr val="00B050"/>
                </a:solidFill>
                <a:latin typeface="맑은 고딕"/>
                <a:ea typeface="맑은 고딕"/>
              </a:rPr>
              <a:t>각 </a:t>
            </a:r>
            <a:r>
              <a:rPr lang="en-US" altLang="ko-KR" sz="1600" b="1" dirty="0" smtClean="0">
                <a:solidFill>
                  <a:srgbClr val="00B050"/>
                </a:solidFill>
                <a:latin typeface="맑은 고딕"/>
                <a:ea typeface="맑은 고딕"/>
              </a:rPr>
              <a:t>2</a:t>
            </a:r>
            <a:r>
              <a:rPr lang="ko-KR" altLang="en-US" sz="1600" b="1" dirty="0" smtClean="0">
                <a:solidFill>
                  <a:srgbClr val="00B050"/>
                </a:solidFill>
                <a:latin typeface="맑은 고딕"/>
                <a:ea typeface="맑은 고딕"/>
              </a:rPr>
              <a:t>회</a:t>
            </a:r>
            <a:r>
              <a:rPr lang="en-US" altLang="ko-KR" sz="1600" b="1" dirty="0" smtClean="0">
                <a:solidFill>
                  <a:srgbClr val="00B050"/>
                </a:solidFill>
                <a:latin typeface="맑은 고딕"/>
                <a:ea typeface="맑은 고딕"/>
              </a:rPr>
              <a:t>,</a:t>
            </a:r>
            <a:r>
              <a:rPr lang="ko-KR" altLang="en-US" sz="1600" b="1" dirty="0" smtClean="0">
                <a:solidFill>
                  <a:srgbClr val="00B050"/>
                </a:solidFill>
                <a:latin typeface="맑은 고딕"/>
                <a:ea typeface="맑은 고딕"/>
              </a:rPr>
              <a:t> </a:t>
            </a:r>
            <a:r>
              <a:rPr lang="en-US" altLang="ko-KR" sz="1600" b="1" dirty="0">
                <a:solidFill>
                  <a:srgbClr val="00B050"/>
                </a:solidFill>
                <a:latin typeface="맑은 고딕"/>
                <a:ea typeface="맑은 고딕"/>
              </a:rPr>
              <a:t>2</a:t>
            </a:r>
            <a:r>
              <a:rPr lang="ko-KR" altLang="en-US" sz="1600" b="1" dirty="0" smtClean="0">
                <a:solidFill>
                  <a:srgbClr val="00B050"/>
                </a:solidFill>
                <a:latin typeface="맑은 고딕"/>
                <a:ea typeface="맑은 고딕"/>
              </a:rPr>
              <a:t>개월</a:t>
            </a:r>
            <a:r>
              <a:rPr lang="en-US" altLang="ko-KR" sz="1600" b="1" dirty="0">
                <a:solidFill>
                  <a:srgbClr val="00B050"/>
                </a:solidFill>
                <a:latin typeface="맑은 고딕"/>
                <a:ea typeface="맑은 고딕"/>
              </a:rPr>
              <a:t> 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또는</a:t>
            </a:r>
            <a:r>
              <a:rPr lang="ko-KR" altLang="en-US" sz="1600" b="1" dirty="0" smtClean="0">
                <a:solidFill>
                  <a:srgbClr val="00B050"/>
                </a:solidFill>
                <a:latin typeface="맑은 고딕"/>
                <a:ea typeface="맑은 고딕"/>
              </a:rPr>
              <a:t> 각 </a:t>
            </a:r>
            <a:r>
              <a:rPr lang="en-US" altLang="ko-KR" sz="1600" b="1" dirty="0" smtClean="0">
                <a:solidFill>
                  <a:srgbClr val="00B050"/>
                </a:solidFill>
                <a:latin typeface="맑은 고딕"/>
                <a:ea typeface="맑은 고딕"/>
              </a:rPr>
              <a:t>3</a:t>
            </a:r>
            <a:r>
              <a:rPr lang="ko-KR" altLang="en-US" sz="1600" b="1" dirty="0" smtClean="0">
                <a:solidFill>
                  <a:srgbClr val="00B050"/>
                </a:solidFill>
                <a:latin typeface="맑은 고딕"/>
                <a:ea typeface="맑은 고딕"/>
              </a:rPr>
              <a:t>회</a:t>
            </a:r>
            <a:r>
              <a:rPr lang="en-US" altLang="ko-KR" sz="1600" b="1" dirty="0" smtClean="0">
                <a:solidFill>
                  <a:srgbClr val="00B050"/>
                </a:solidFill>
                <a:latin typeface="맑은 고딕"/>
                <a:ea typeface="맑은 고딕"/>
              </a:rPr>
              <a:t>, </a:t>
            </a:r>
            <a:r>
              <a:rPr lang="en-US" altLang="ko-KR" sz="1600" b="1" dirty="0" smtClean="0">
                <a:solidFill>
                  <a:srgbClr val="00B050"/>
                </a:solidFill>
                <a:latin typeface="맑은 고딕"/>
                <a:ea typeface="맑은 고딕"/>
              </a:rPr>
              <a:t>1</a:t>
            </a:r>
            <a:r>
              <a:rPr lang="ko-KR" altLang="en-US" sz="1600" b="1" dirty="0" smtClean="0">
                <a:solidFill>
                  <a:srgbClr val="00B050"/>
                </a:solidFill>
                <a:latin typeface="맑은 고딕"/>
                <a:ea typeface="맑은 고딕"/>
              </a:rPr>
              <a:t>개월</a:t>
            </a:r>
            <a:r>
              <a:rPr lang="en-US" altLang="ko-KR" sz="1600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검토중</a:t>
            </a:r>
            <a:r>
              <a:rPr lang="en-US" altLang="ko-KR" sz="1600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</a:t>
            </a:r>
            <a:endParaRPr lang="ko-KR" alt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59575" y="2926329"/>
            <a:ext cx="1093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안전인증 정기심사의 통합 실시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43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 </a:t>
            </a:r>
            <a:endParaRPr lang="ko-KR" alt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74" y="2955384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30357" y="3325748"/>
            <a:ext cx="10954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latin typeface="맑은 고딕"/>
                <a:ea typeface="맑은 고딕"/>
              </a:rPr>
              <a:t>현행</a:t>
            </a:r>
            <a:r>
              <a:rPr lang="en-US" altLang="ko-KR" b="1" dirty="0" smtClean="0"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안전인증 종류별 유효기간에 따라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개별적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실시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신설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안전인증 대상 종류가 동일하고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동일년도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유효기간인 경우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공장심사 통합 실시 가능</a:t>
            </a:r>
            <a:endParaRPr lang="ko-KR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59575" y="4606842"/>
            <a:ext cx="1093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승강기의 모델 구분 기준시 종류의 세부사항 명확화 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26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,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제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47</a:t>
            </a:r>
            <a:r>
              <a:rPr lang="ko-KR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조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74" y="4635897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30357" y="5006261"/>
            <a:ext cx="1095415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latin typeface="맑은 고딕"/>
                <a:ea typeface="맑은 고딕"/>
              </a:rPr>
              <a:t>현행</a:t>
            </a:r>
            <a:r>
              <a:rPr lang="en-US" altLang="ko-KR" b="1" dirty="0" smtClean="0"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승강기 모델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구분시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제어분야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관련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인증 신청인과의 의견차 존재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신설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승강기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제어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제어회로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및 안전회로</a:t>
            </a:r>
            <a:r>
              <a:rPr lang="en-US" altLang="ko-KR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)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분야에 대해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명확한 구분으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로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제어반의 설계와 기능 변경 등으로 인한 인증 신청인과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모델 구분  혼란 방지</a:t>
            </a:r>
            <a:endParaRPr lang="ko-KR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 안전기준 </a:t>
            </a:r>
            <a:r>
              <a:rPr lang="ko-KR" altLang="en-US" sz="2400" dirty="0" smtClean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별표 </a:t>
            </a:r>
            <a:r>
              <a:rPr lang="en-US" altLang="ko-KR" sz="2400" dirty="0" smtClean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22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엘리베이터 주요 개정 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46074" y="1660833"/>
            <a:ext cx="1093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9.6.1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균형체인 보상수단에 대한 보호조치 기준 강화</a:t>
            </a:r>
            <a:r>
              <a:rPr lang="en-US" altLang="ko-K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&lt;</a:t>
            </a:r>
            <a:r>
              <a:rPr lang="ko-KR" alt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안전사고에 따른 감사원 지적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&gt;  </a:t>
            </a:r>
            <a:endParaRPr lang="ko-KR" altLang="en-US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689888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25473" y="2031888"/>
            <a:ext cx="1095415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신설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</a:rPr>
              <a:t>①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보상수단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고정부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이탈 등으로 인한 보상수단의 추락 방지를 위해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추가적인 보호조치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는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    보상수단 </a:t>
            </a:r>
            <a:r>
              <a:rPr lang="ko-KR" altLang="en-US" b="1" dirty="0" err="1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연결부와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같은 부재에 연결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되어야 한다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.</a:t>
            </a:r>
          </a:p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</a:rPr>
              <a:t>     ①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추가적인 보호조치는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안전율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5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로 이에 가해지는 모든 정적인 힘에 견딜 수 있어야 한다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.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559575" y="3573003"/>
            <a:ext cx="1093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 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16.1.1 </a:t>
            </a:r>
            <a:r>
              <a:rPr lang="ko-KR" altLang="en-US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비접촉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방식의 승강기 조작 허용</a:t>
            </a:r>
            <a:r>
              <a:rPr lang="en-US" altLang="ko-K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&lt;</a:t>
            </a:r>
            <a:r>
              <a:rPr lang="ko-KR" alt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승강기 산업기술 발전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&gt;  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74" y="3602058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30357" y="3972422"/>
            <a:ext cx="1095415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latin typeface="맑은 고딕"/>
                <a:ea typeface="맑은 고딕"/>
              </a:rPr>
              <a:t>현행</a:t>
            </a:r>
            <a:r>
              <a:rPr lang="en-US" altLang="ko-KR" b="1" dirty="0" smtClean="0"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latin typeface="맑은 고딕"/>
                <a:ea typeface="맑은 고딕"/>
              </a:rPr>
              <a:t>승강기 제어는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버튼 또는 접촉조작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마그네틱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카드 등과 같이 유사한 장치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~(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생략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)</a:t>
            </a:r>
          </a:p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개정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승강기 제어는 버튼 또는 접촉 및 </a:t>
            </a:r>
            <a:r>
              <a:rPr lang="ko-KR" altLang="en-US" b="1" dirty="0" err="1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비접촉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조작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마그네틱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카드 등과 같이 유사한 장치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~(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생략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)</a:t>
            </a: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 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비고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: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무선통신을 활용한 </a:t>
            </a:r>
            <a:r>
              <a:rPr lang="ko-KR" altLang="en-US" b="1" dirty="0" err="1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비접촉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조작방식의 경우 안전성 평가를 실시</a:t>
            </a:r>
            <a:endParaRPr lang="ko-KR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 안전기준 </a:t>
            </a:r>
            <a:r>
              <a:rPr lang="ko-KR" altLang="en-US" sz="2400" dirty="0" smtClean="0">
                <a:solidFill>
                  <a:schemeClr val="accent2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별표 </a:t>
            </a: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22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엘리베이터 주요 개정 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46074" y="1323080"/>
            <a:ext cx="1093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7.16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자동차 추락방지를 위한 진입방지장치 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신설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&lt;</a:t>
            </a:r>
            <a:r>
              <a:rPr lang="ko-KR" alt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안전사고에 따른 감사원 지적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&gt;  </a:t>
            </a:r>
            <a:endParaRPr lang="ko-KR" altLang="en-US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35213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25473" y="1694135"/>
            <a:ext cx="1095415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신설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자동차 진입방지장치는 다음을 만족하여야 한다</a:t>
            </a:r>
            <a:endParaRPr lang="en-US" altLang="ko-KR" b="1" dirty="0" smtClean="0">
              <a:solidFill>
                <a:schemeClr val="accent5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 -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시속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5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킬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로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미터 주행속도로 진입하는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중량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2,200 Kg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의 자동차가 진입방지장치를 넘어가지  </a:t>
            </a:r>
            <a:endParaRPr lang="en-US" altLang="ko-KR" b="1" dirty="0" smtClean="0">
              <a:solidFill>
                <a:schemeClr val="accent5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  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않고 충격에 견딜 수 있는 강도</a:t>
            </a:r>
            <a:endParaRPr lang="en-US" altLang="ko-KR" b="1" dirty="0" smtClean="0">
              <a:solidFill>
                <a:schemeClr val="accent5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  -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카가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도착한 층에서 진입방지장치가 자동차의 운행을 방해하지 않을 것</a:t>
            </a:r>
            <a:endParaRPr lang="en-US" altLang="ko-KR" b="1" dirty="0" smtClean="0">
              <a:solidFill>
                <a:schemeClr val="accent5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 -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진입방지장치의 기능과 강도는 공인인정시험기관의 제품일 것</a:t>
            </a:r>
            <a:endParaRPr lang="en-US" altLang="ko-KR" b="1" dirty="0" smtClean="0">
              <a:solidFill>
                <a:schemeClr val="accent5">
                  <a:lumMod val="75000"/>
                </a:schemeClr>
              </a:solidFill>
              <a:latin typeface="맑은 고딕"/>
              <a:ea typeface="맑은 고딕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59575" y="4087871"/>
            <a:ext cx="1093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 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7.7.1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승강장 조도 강화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</a:t>
            </a:r>
            <a:r>
              <a:rPr lang="en-US" altLang="ko-KR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&lt;</a:t>
            </a:r>
            <a:r>
              <a:rPr lang="ko-KR" altLang="en-US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안전사고에 따른 감사원 지적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&gt;  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74" y="4116926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30357" y="4487290"/>
            <a:ext cx="10954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개정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~(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생략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한다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.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다만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자동차용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엘리베이터의 승강장에 있는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조명은 바닥에서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150 lx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이상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이어야 한다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629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406651" y="1963655"/>
            <a:ext cx="45155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latinLnBrk="1">
              <a:lnSpc>
                <a:spcPct val="200000"/>
              </a:lnSpc>
              <a:buAutoNum type="arabicPeriod"/>
            </a:pPr>
            <a:r>
              <a:rPr lang="ko-KR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안전인증의 개요</a:t>
            </a:r>
            <a:endParaRPr lang="en-US" altLang="ko-K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  <a:p>
            <a:pPr marL="457200" indent="-457200" latinLnBrk="1">
              <a:lnSpc>
                <a:spcPct val="200000"/>
              </a:lnSpc>
              <a:buAutoNum type="arabicPeriod"/>
            </a:pPr>
            <a:r>
              <a:rPr lang="ko-KR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안전인증의 대상</a:t>
            </a:r>
            <a:endParaRPr lang="en-US" altLang="ko-K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  <a:p>
            <a:pPr marL="457200" indent="-457200" latinLnBrk="1">
              <a:lnSpc>
                <a:spcPct val="200000"/>
              </a:lnSpc>
              <a:buAutoNum type="arabicPeriod"/>
            </a:pPr>
            <a:r>
              <a:rPr lang="ko-KR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안전인증의 절차</a:t>
            </a:r>
            <a:endParaRPr lang="en-US" altLang="ko-K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  <a:p>
            <a:pPr marL="457200" indent="-457200" latinLnBrk="1">
              <a:lnSpc>
                <a:spcPct val="200000"/>
              </a:lnSpc>
              <a:buAutoNum type="arabicPeriod"/>
            </a:pPr>
            <a:r>
              <a:rPr lang="ko-KR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안전인증의 신청</a:t>
            </a:r>
            <a:endParaRPr lang="en-US" altLang="ko-K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  <a:p>
            <a:pPr marL="457200" indent="-457200" latinLnBrk="1">
              <a:lnSpc>
                <a:spcPct val="200000"/>
              </a:lnSpc>
              <a:buAutoNum type="arabicPeriod"/>
            </a:pPr>
            <a:r>
              <a:rPr lang="ko-KR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공장심사</a:t>
            </a:r>
            <a:endParaRPr lang="en-US" altLang="ko-K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목 차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365846" y="1963655"/>
            <a:ext cx="45155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ct val="200000"/>
              </a:lnSpc>
            </a:pPr>
            <a:r>
              <a:rPr lang="en-US" altLang="ko-K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6. </a:t>
            </a:r>
            <a:r>
              <a:rPr lang="ko-KR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안전성시험</a:t>
            </a:r>
            <a:endParaRPr lang="en-US" altLang="ko-K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  <a:p>
            <a:pPr latinLnBrk="1">
              <a:lnSpc>
                <a:spcPct val="200000"/>
              </a:lnSpc>
            </a:pPr>
            <a:r>
              <a:rPr lang="en-US" altLang="ko-K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7. </a:t>
            </a:r>
            <a:r>
              <a:rPr lang="ko-KR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안전증서 발급</a:t>
            </a:r>
            <a:endParaRPr lang="en-US" altLang="ko-K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  <a:p>
            <a:pPr latinLnBrk="1">
              <a:lnSpc>
                <a:spcPct val="200000"/>
              </a:lnSpc>
            </a:pPr>
            <a:r>
              <a:rPr lang="en-US" altLang="ko-K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8. </a:t>
            </a:r>
            <a:r>
              <a:rPr lang="ko-KR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안전인증 </a:t>
            </a:r>
            <a:r>
              <a:rPr lang="ko-KR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정기검사</a:t>
            </a:r>
            <a:endParaRPr lang="en-US" altLang="ko-K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  <a:p>
            <a:pPr latinLnBrk="1">
              <a:lnSpc>
                <a:spcPct val="200000"/>
              </a:lnSpc>
            </a:pPr>
            <a:r>
              <a:rPr lang="en-US" altLang="ko-K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9. </a:t>
            </a:r>
            <a:r>
              <a:rPr lang="ko-KR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자체심사</a:t>
            </a:r>
            <a:endParaRPr lang="en-US" altLang="ko-K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2654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 안전기준 </a:t>
            </a:r>
            <a:r>
              <a:rPr lang="ko-KR" altLang="en-US" sz="2400" dirty="0" smtClean="0">
                <a:solidFill>
                  <a:schemeClr val="accent2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별표 </a:t>
            </a: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22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엘리베이터 주요 개정 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46074" y="1323080"/>
            <a:ext cx="1093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16.3.6 </a:t>
            </a:r>
            <a:r>
              <a:rPr lang="ko-KR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비상통화장치 설치위치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명시</a:t>
            </a:r>
            <a:r>
              <a:rPr lang="en-US" altLang="ko-K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</a:t>
            </a:r>
            <a:r>
              <a:rPr lang="en-US" altLang="ko-KR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&lt;</a:t>
            </a:r>
            <a:r>
              <a:rPr lang="ko-KR" altLang="en-US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운영상의 미비사항 정비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&gt;  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35213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25473" y="1694135"/>
            <a:ext cx="10954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신설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카 내부 비상통화장치는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바닥면으로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부터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0.8 m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이상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1.2 m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이하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의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위치에 설치되어야 한다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.(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단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화물용 엘리베이터 제외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)</a:t>
            </a: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  -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화물용 엘리베이터 제외</a:t>
            </a:r>
            <a:endParaRPr lang="en-US" altLang="ko-KR" b="1" dirty="0" smtClean="0">
              <a:solidFill>
                <a:schemeClr val="accent5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  -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휠체어사용자용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조작반에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비상통화장치가 설치된 경우 제외</a:t>
            </a:r>
            <a:endParaRPr lang="en-US" altLang="ko-KR" b="1" dirty="0" smtClean="0">
              <a:solidFill>
                <a:schemeClr val="accent5">
                  <a:lumMod val="75000"/>
                </a:schemeClr>
              </a:solidFill>
              <a:latin typeface="맑은 고딕"/>
              <a:ea typeface="맑은 고딕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59575" y="4087871"/>
            <a:ext cx="1093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 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0357" y="4091873"/>
            <a:ext cx="1095415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latin typeface="맑은 고딕"/>
                <a:ea typeface="맑은 고딕"/>
              </a:rPr>
              <a:t>현행</a:t>
            </a:r>
            <a:r>
              <a:rPr lang="en-US" altLang="ko-KR" b="1" dirty="0" smtClean="0">
                <a:latin typeface="맑은 고딕"/>
                <a:ea typeface="맑은 고딕"/>
              </a:rPr>
              <a:t>)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카가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잠금해제구간에서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정지시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손으로 승강장문 및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카문을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열수 있어야 한다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.</a:t>
            </a: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  -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승강장문이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비상잠금해제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삼각열쇠로 해제하거나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카문에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의해 해제된 이후 승강장</a:t>
            </a:r>
            <a:endParaRPr lang="en-US" altLang="ko-KR" b="1" dirty="0" smtClean="0">
              <a:solidFill>
                <a:schemeClr val="accent5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  -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카 내부</a:t>
            </a:r>
            <a:endParaRPr lang="en-US" altLang="ko-KR" b="1" dirty="0" smtClean="0">
              <a:solidFill>
                <a:schemeClr val="accent5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ko-KR" altLang="en-US" b="1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개정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7.15.1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항은 기계적 연동된 도어 개폐장치에 대한 조건이며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, 7.15.1.1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항은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기계적으로 </a:t>
            </a:r>
            <a:r>
              <a:rPr lang="ko-KR" altLang="en-US" b="1" dirty="0" err="1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비연동된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도어 개폐장치에 대해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카 내 승객의 구출은 외부에서 이루어지는 조건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37836" y="3753352"/>
            <a:ext cx="1093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7.15.1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기계적 </a:t>
            </a:r>
            <a:r>
              <a:rPr lang="ko-KR" altLang="en-US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비연동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수직 개폐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, </a:t>
            </a:r>
            <a:r>
              <a:rPr lang="ko-KR" altLang="en-US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경사형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E/V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등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도어 기준 완화 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&lt;</a:t>
            </a:r>
            <a:r>
              <a:rPr lang="ko-KR" alt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운영상의 미비사항 정비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&gt;  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35" y="3782407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7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 안전기준 </a:t>
            </a:r>
            <a:r>
              <a:rPr lang="ko-KR" altLang="en-US" sz="2400" dirty="0" smtClean="0">
                <a:solidFill>
                  <a:schemeClr val="accent2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별표 </a:t>
            </a: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22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엘리베이터 주요 개정 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46074" y="1323080"/>
            <a:ext cx="109334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8.2.3.2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카 내부 표기 정비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&lt;</a:t>
            </a:r>
            <a:r>
              <a:rPr lang="ko-KR" altLang="en-US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운영상의 미비사항 정비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&gt;  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  <a:p>
            <a:pPr latinLnBrk="1"/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35213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25473" y="1694135"/>
            <a:ext cx="1095415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개정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카 내부에 표기되는 글자 및 크기의 높이는 정격하중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(kg)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및 정원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인승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)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에 해당되며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승강기안전인증 번호 및 표시의 글자 및 크기의 높이는 제외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rgbClr val="FF0000"/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  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-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다만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국가표준기본법에 따라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KC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인증마크의 크기는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5 mm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이상 확보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)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559575" y="3544172"/>
            <a:ext cx="1093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 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0357" y="3548174"/>
            <a:ext cx="109541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latin typeface="맑은 고딕"/>
                <a:ea typeface="맑은 고딕"/>
              </a:rPr>
              <a:t>현행</a:t>
            </a:r>
            <a:r>
              <a:rPr lang="en-US" altLang="ko-KR" b="1" dirty="0" smtClean="0">
                <a:latin typeface="맑은 고딕"/>
                <a:ea typeface="맑은 고딕"/>
              </a:rPr>
              <a:t>)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매다는 장치 끝부분은 자체 조임 쐐기 형 소켓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압착링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매듭법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(ferrule secured eyes), </a:t>
            </a:r>
            <a:r>
              <a:rPr lang="ko-KR" altLang="en-US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주물 단말처리</a:t>
            </a:r>
            <a:r>
              <a:rPr lang="en-US" altLang="ko-KR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(swage terminals)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에 의해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~ (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생략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)</a:t>
            </a:r>
          </a:p>
          <a:p>
            <a:pPr marL="266700" indent="-266700">
              <a:lnSpc>
                <a:spcPct val="150000"/>
              </a:lnSpc>
            </a:pP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개정</a:t>
            </a:r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) </a:t>
            </a: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매다는 장치 끝부분은 자체 조임 쐐기 형 소켓</a:t>
            </a: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err="1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압착링</a:t>
            </a: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err="1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매듭법</a:t>
            </a: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(ferrule secured eyes), </a:t>
            </a:r>
            <a:r>
              <a:rPr lang="ko-KR" altLang="en-US" b="1" dirty="0" err="1" smtClean="0">
                <a:solidFill>
                  <a:srgbClr val="FF0000"/>
                </a:solidFill>
                <a:latin typeface="맑은 고딕"/>
                <a:ea typeface="맑은 고딕"/>
              </a:rPr>
              <a:t>스웨이지</a:t>
            </a:r>
            <a:r>
              <a:rPr lang="ko-KR" altLang="en-US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 터미널</a:t>
            </a:r>
            <a:r>
              <a:rPr lang="en-US" altLang="ko-KR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(</a:t>
            </a:r>
            <a:r>
              <a:rPr lang="en-US" altLang="ko-KR" b="1" dirty="0">
                <a:solidFill>
                  <a:srgbClr val="FF0000"/>
                </a:solidFill>
                <a:latin typeface="맑은 고딕"/>
                <a:ea typeface="맑은 고딕"/>
              </a:rPr>
              <a:t>swage terminals)</a:t>
            </a: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에 의해 </a:t>
            </a: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~ (</a:t>
            </a: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생략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)</a:t>
            </a: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rgbClr val="FF0000"/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  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-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체결방식의 국문 현행화</a:t>
            </a:r>
            <a:endParaRPr lang="en-US" altLang="ko-KR" b="1" dirty="0" smtClean="0">
              <a:solidFill>
                <a:schemeClr val="accent5">
                  <a:lumMod val="75000"/>
                </a:schemeClr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  -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체결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작업시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화재 우려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작업숙련도에 따른 </a:t>
            </a:r>
            <a:r>
              <a:rPr lang="ko-KR" altLang="en-US" b="1" dirty="0" err="1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체결력</a:t>
            </a:r>
            <a:r>
              <a:rPr lang="ko-KR" altLang="en-US" b="1" dirty="0" smtClean="0">
                <a:solidFill>
                  <a:schemeClr val="accent5">
                    <a:lumMod val="75000"/>
                  </a:schemeClr>
                </a:solidFill>
                <a:latin typeface="맑은 고딕"/>
                <a:ea typeface="맑은 고딕"/>
              </a:rPr>
              <a:t> 저하 등에 따라서 주물 단말처리 체결 불가</a:t>
            </a:r>
            <a:endParaRPr lang="en-US" altLang="ko-KR" b="1" dirty="0">
              <a:solidFill>
                <a:schemeClr val="accent5">
                  <a:lumMod val="75000"/>
                </a:schemeClr>
              </a:solidFill>
              <a:latin typeface="맑은 고딕"/>
              <a:ea typeface="맑은 고딕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37836" y="3209653"/>
            <a:ext cx="1093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9.2.3.1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매다는 장치 체결방식 국문 현행화 </a:t>
            </a:r>
            <a:r>
              <a:rPr lang="en-US" altLang="ko-KR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&lt;</a:t>
            </a:r>
            <a:r>
              <a:rPr lang="ko-KR" altLang="en-US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운영상의 미비사항 정비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&gt; 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35" y="3238708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7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4950" y="616779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6. </a:t>
            </a:r>
            <a:r>
              <a:rPr lang="ko-KR" altLang="en-US" sz="2400" dirty="0" smtClean="0">
                <a:solidFill>
                  <a:schemeClr val="accent2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유리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로 된 카 벽에 대한 </a:t>
            </a:r>
            <a:r>
              <a:rPr lang="ko-KR" altLang="en-US" sz="2400" dirty="0" err="1" smtClean="0">
                <a:solidFill>
                  <a:schemeClr val="accent2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진자충격시험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업무절차 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6074" y="1323080"/>
            <a:ext cx="1093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유리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평면 또는 곡면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)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로 된 카 벽 </a:t>
            </a:r>
            <a:r>
              <a:rPr lang="ko-KR" altLang="en-US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진자충격시험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절차 안내</a:t>
            </a:r>
            <a:r>
              <a:rPr lang="en-US" altLang="ko-K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 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&lt;</a:t>
            </a:r>
            <a:r>
              <a:rPr lang="ko-KR" alt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이해관계자 협의체 안건</a:t>
            </a:r>
            <a:r>
              <a:rPr lang="en-US" altLang="ko-KR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&gt;  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35213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16856" y="1669939"/>
            <a:ext cx="1095415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카 벽 전체 또는 일부에 사용되는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접합유리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평면 또는 곡면</a:t>
            </a:r>
            <a:r>
              <a:rPr lang="en-US" altLang="ko-KR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)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설계에 대한 </a:t>
            </a:r>
            <a:r>
              <a:rPr lang="ko-KR" altLang="en-US" b="1" dirty="0" err="1" smtClean="0">
                <a:solidFill>
                  <a:srgbClr val="00488A"/>
                </a:solidFill>
                <a:latin typeface="맑은 고딕"/>
                <a:ea typeface="맑은 고딕"/>
              </a:rPr>
              <a:t>진자충격시험</a:t>
            </a:r>
            <a:r>
              <a:rPr lang="ko-KR" altLang="en-US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업무절차 </a:t>
            </a:r>
            <a:endParaRPr lang="en-US" altLang="ko-KR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sz="14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   </a:t>
            </a:r>
            <a:r>
              <a:rPr lang="en-US" altLang="ko-KR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1. </a:t>
            </a:r>
            <a:r>
              <a:rPr lang="ko-KR" altLang="en-US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의뢰시험 절차</a:t>
            </a:r>
            <a:endParaRPr lang="en-US" altLang="ko-KR" sz="1600" b="1" baseline="0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    - </a:t>
            </a:r>
            <a:r>
              <a:rPr lang="ko-KR" altLang="en-US" sz="1600" b="1" dirty="0" err="1" smtClean="0">
                <a:solidFill>
                  <a:srgbClr val="00488A"/>
                </a:solidFill>
                <a:latin typeface="맑은 고딕"/>
                <a:ea typeface="맑은 고딕"/>
              </a:rPr>
              <a:t>진자충격시험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신청 → 견적서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  <a:ea typeface="맑은 고딕"/>
              </a:rPr>
              <a:t>발급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→ 접수증 발급 → 시험일정 안내 → 충격 시험 → 시험성적서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(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결과서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)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발급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  2.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시험기준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    -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별표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9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의 출입문 </a:t>
            </a:r>
            <a:r>
              <a:rPr lang="ko-KR" altLang="en-US" sz="1600" b="1" dirty="0" err="1" smtClean="0">
                <a:solidFill>
                  <a:srgbClr val="00488A"/>
                </a:solidFill>
                <a:latin typeface="맑은 고딕"/>
                <a:ea typeface="맑은 고딕"/>
              </a:rPr>
              <a:t>조립체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및 별표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22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의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8.3.2.3,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별표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23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의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9.3.1.4</a:t>
            </a:r>
          </a:p>
          <a:p>
            <a:pPr marL="266700" indent="-266700">
              <a:lnSpc>
                <a:spcPct val="150000"/>
              </a:lnSpc>
            </a:pPr>
            <a:r>
              <a:rPr lang="en-US" altLang="ko-KR" sz="1600" b="1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 3.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인정범위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sz="1600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    - </a:t>
            </a:r>
            <a:r>
              <a:rPr lang="ko-KR" altLang="en-US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제조사</a:t>
            </a:r>
            <a:r>
              <a:rPr lang="en-US" altLang="ko-KR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, </a:t>
            </a:r>
            <a:r>
              <a:rPr lang="ko-KR" altLang="en-US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종류</a:t>
            </a:r>
            <a:r>
              <a:rPr lang="en-US" altLang="ko-KR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(</a:t>
            </a:r>
            <a:r>
              <a:rPr lang="ko-KR" altLang="en-US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평면 또는 곡면</a:t>
            </a:r>
            <a:r>
              <a:rPr lang="en-US" altLang="ko-KR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), </a:t>
            </a:r>
            <a:r>
              <a:rPr lang="ko-KR" altLang="en-US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재질</a:t>
            </a:r>
            <a:r>
              <a:rPr lang="en-US" altLang="ko-KR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, </a:t>
            </a:r>
            <a:r>
              <a:rPr lang="ko-KR" altLang="en-US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두께</a:t>
            </a:r>
            <a:r>
              <a:rPr lang="en-US" altLang="ko-KR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, </a:t>
            </a:r>
            <a:r>
              <a:rPr lang="ko-KR" altLang="en-US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유리판의 크기</a:t>
            </a:r>
            <a:endParaRPr lang="en-US" altLang="ko-KR" sz="1600" b="1" baseline="0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sz="1600" b="1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  4.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설계심사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sz="1600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    - </a:t>
            </a:r>
            <a:r>
              <a:rPr lang="ko-KR" altLang="en-US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카 벽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유리 끼임의 구조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,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유리판의 내접원 지름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, KC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또는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KS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공인기관시험성적서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sz="1600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   5. </a:t>
            </a:r>
            <a:r>
              <a:rPr lang="ko-KR" altLang="en-US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시료제공</a:t>
            </a:r>
            <a:endParaRPr lang="en-US" altLang="ko-KR" sz="1600" b="1" baseline="0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sz="1600" b="1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   -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의뢰인은 원활한 시험을 위해 시료에 대한 배치 및 고정은 시험 설비 요구조건하에 고정되도록 제공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sz="1600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   6. </a:t>
            </a:r>
            <a:r>
              <a:rPr lang="ko-KR" altLang="en-US" sz="1600" b="1" baseline="0" dirty="0" err="1" smtClean="0">
                <a:solidFill>
                  <a:srgbClr val="00488A"/>
                </a:solidFill>
                <a:latin typeface="맑은 고딕"/>
                <a:ea typeface="맑은 고딕"/>
              </a:rPr>
              <a:t>진자중격시험은</a:t>
            </a:r>
            <a:r>
              <a:rPr lang="ko-KR" altLang="en-US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 경질 및 연질 </a:t>
            </a:r>
            <a:r>
              <a:rPr lang="ko-KR" altLang="en-US" sz="1600" b="1" dirty="0" err="1" smtClean="0">
                <a:solidFill>
                  <a:srgbClr val="00488A"/>
                </a:solidFill>
                <a:latin typeface="맑은 고딕"/>
                <a:ea typeface="맑은 고딕"/>
              </a:rPr>
              <a:t>진자충격시험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실시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  <a:ea typeface="맑은 고딕"/>
            </a:endParaRPr>
          </a:p>
          <a:p>
            <a:pPr marL="266700" indent="-266700">
              <a:lnSpc>
                <a:spcPct val="150000"/>
              </a:lnSpc>
            </a:pPr>
            <a:r>
              <a:rPr lang="en-US" altLang="ko-KR" sz="1600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 </a:t>
            </a:r>
            <a:r>
              <a:rPr lang="en-US" altLang="ko-KR" sz="1600" b="1" baseline="0" dirty="0" smtClean="0">
                <a:solidFill>
                  <a:srgbClr val="00488A"/>
                </a:solidFill>
                <a:latin typeface="맑은 고딕"/>
                <a:ea typeface="맑은 고딕"/>
              </a:rPr>
              <a:t>    - </a:t>
            </a:r>
            <a:r>
              <a:rPr lang="ko-KR" altLang="en-US" sz="1600" b="1" baseline="0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연질 </a:t>
            </a:r>
            <a:r>
              <a:rPr lang="ko-KR" altLang="en-US" sz="1600" b="1" baseline="0" dirty="0" err="1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진자충격시험</a:t>
            </a:r>
            <a:r>
              <a:rPr lang="ko-KR" altLang="en-US" sz="1600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  <a:ea typeface="맑은 고딕"/>
              </a:rPr>
              <a:t> 실시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(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금속제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  <a:ea typeface="맑은 고딕"/>
              </a:rPr>
              <a:t>표면에 인테리어용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유리를 덧붙인 경우 경질 </a:t>
            </a:r>
            <a:r>
              <a:rPr lang="ko-KR" altLang="en-US" sz="1600" b="1" dirty="0" err="1" smtClean="0">
                <a:solidFill>
                  <a:srgbClr val="00488A"/>
                </a:solidFill>
                <a:latin typeface="맑은 고딕"/>
                <a:ea typeface="맑은 고딕"/>
              </a:rPr>
              <a:t>진자충격시험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 추가 실시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  <a:ea typeface="맑은 고딕"/>
              </a:rPr>
              <a:t>)</a:t>
            </a:r>
            <a:endParaRPr lang="en-US" altLang="ko-KR" sz="1600" b="1" baseline="0" dirty="0" smtClean="0">
              <a:solidFill>
                <a:srgbClr val="00488A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818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4294967295"/>
          </p:nvPr>
        </p:nvSpPr>
        <p:spPr>
          <a:xfrm>
            <a:off x="1334122" y="1358900"/>
            <a:ext cx="9080769" cy="1967774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7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감사합니다</a:t>
            </a:r>
            <a:endParaRPr lang="en-US" altLang="ko-KR" sz="70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ko-KR" sz="4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4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질의 응답</a:t>
            </a:r>
            <a:r>
              <a:rPr lang="en-US" altLang="ko-KR" sz="4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4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31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7052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latinLnBrk="1"/>
            <a:r>
              <a:rPr lang="ko-KR" altLang="en-US" sz="2000" b="1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안전인증</a:t>
            </a:r>
            <a:endParaRPr lang="ko-KR" altLang="en-US" sz="2000" b="1" baseline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  <a:ea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29957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en-US" altLang="ko-KR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안전인증의 개요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022" y="1776848"/>
            <a:ext cx="11006984" cy="3046988"/>
          </a:xfrm>
          <a:prstGeom prst="rect">
            <a:avLst/>
          </a:prstGeom>
          <a:solidFill>
            <a:srgbClr val="CCECFF">
              <a:alpha val="84000"/>
            </a:srgbClr>
          </a:solidFill>
          <a:ln w="15875">
            <a:solidFill>
              <a:schemeClr val="tx2"/>
            </a:solidFill>
            <a:prstDash val="sys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 latinLnBrk="1">
              <a:lnSpc>
                <a:spcPct val="150000"/>
              </a:lnSpc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marL="265113" indent="-265113" fontAlgn="base"/>
            <a:r>
              <a:rPr lang="ko-KR" altLang="en-US" sz="1600" b="1" baseline="0" dirty="0" smtClean="0">
                <a:solidFill>
                  <a:srgbClr val="002060"/>
                </a:solidFill>
                <a:latin typeface="맑은 고딕"/>
                <a:ea typeface="맑은 고딕"/>
              </a:rPr>
              <a:t>법</a:t>
            </a:r>
            <a:r>
              <a:rPr lang="ko-KR" altLang="en-US" sz="1600" b="1" baseline="0" dirty="0" smtClean="0">
                <a:solidFill>
                  <a:prstClr val="black"/>
                </a:solidFill>
                <a:latin typeface="맑은 고딕"/>
                <a:ea typeface="맑은 고딕"/>
              </a:rPr>
              <a:t> 제</a:t>
            </a:r>
            <a:r>
              <a:rPr lang="en-US" altLang="ko-KR" sz="1600" b="1" baseline="0" dirty="0" smtClean="0">
                <a:solidFill>
                  <a:prstClr val="black"/>
                </a:solidFill>
                <a:latin typeface="맑은 고딕"/>
                <a:ea typeface="맑은 고딕"/>
              </a:rPr>
              <a:t>11</a:t>
            </a:r>
            <a:r>
              <a:rPr lang="ko-KR" altLang="en-US" sz="1600" b="1" baseline="0" dirty="0" smtClean="0">
                <a:solidFill>
                  <a:prstClr val="black"/>
                </a:solidFill>
                <a:latin typeface="맑은 고딕"/>
                <a:ea typeface="맑은 고딕"/>
              </a:rPr>
              <a:t>조</a:t>
            </a:r>
            <a:r>
              <a:rPr lang="en-US" altLang="ko-KR" sz="1600" b="1" baseline="0" dirty="0" smtClean="0">
                <a:solidFill>
                  <a:prstClr val="black"/>
                </a:solidFill>
                <a:latin typeface="맑은 고딕"/>
                <a:ea typeface="맑은 고딕"/>
              </a:rPr>
              <a:t>(</a:t>
            </a:r>
            <a:r>
              <a:rPr lang="ko-KR" altLang="en-US" sz="1600" b="1" baseline="0" dirty="0" smtClean="0">
                <a:solidFill>
                  <a:prstClr val="black"/>
                </a:solidFill>
                <a:latin typeface="맑은 고딕"/>
                <a:ea typeface="맑은 고딕"/>
              </a:rPr>
              <a:t>승강기부품의 안전인증</a:t>
            </a:r>
            <a:r>
              <a:rPr lang="en-US" altLang="ko-KR" sz="1600" b="1" baseline="0" dirty="0" smtClean="0">
                <a:solidFill>
                  <a:prstClr val="black"/>
                </a:solidFill>
                <a:latin typeface="맑은 고딕"/>
                <a:ea typeface="맑은 고딕"/>
              </a:rPr>
              <a:t>)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① </a:t>
            </a:r>
            <a:r>
              <a:rPr lang="ko-KR" altLang="en-US" sz="1600" dirty="0">
                <a:solidFill>
                  <a:srgbClr val="002060"/>
                </a:solidFill>
              </a:rPr>
              <a:t>승강기부품의 </a:t>
            </a:r>
            <a:r>
              <a:rPr lang="ko-KR" altLang="en-US" sz="1600" dirty="0" err="1">
                <a:solidFill>
                  <a:srgbClr val="002060"/>
                </a:solidFill>
              </a:rPr>
              <a:t>제조ㆍ수입업자는</a:t>
            </a:r>
            <a:r>
              <a:rPr lang="ko-KR" altLang="en-US" sz="1600" dirty="0">
                <a:solidFill>
                  <a:srgbClr val="002060"/>
                </a:solidFill>
              </a:rPr>
              <a:t>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승강기 안전에 관련된 승강기부품으로서 </a:t>
            </a:r>
            <a:r>
              <a:rPr lang="ko-KR" altLang="en-US" sz="1600" b="1" dirty="0">
                <a:solidFill>
                  <a:srgbClr val="002060"/>
                </a:solidFill>
              </a:rPr>
              <a:t>대통령령으로 정하는 승강기부품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이하 “</a:t>
            </a:r>
            <a:r>
              <a:rPr lang="ko-KR" altLang="en-US" sz="1600" dirty="0">
                <a:solidFill>
                  <a:srgbClr val="002060"/>
                </a:solidFill>
              </a:rPr>
              <a:t>승강기안전부품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”이라 한다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에 대하여 </a:t>
            </a:r>
            <a:r>
              <a:rPr lang="ko-KR" alt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행정안전부령으로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정하는 바에 따라 모델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행정안전부령으로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정하는 고유한 명칭을 붙인 제품의 형식을 말한다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이하 같다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별로 </a:t>
            </a:r>
            <a:r>
              <a:rPr lang="ko-KR" alt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행정안전부장관이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실시하는 </a:t>
            </a:r>
            <a:r>
              <a:rPr lang="ko-KR" altLang="en-US" sz="1600" dirty="0">
                <a:solidFill>
                  <a:srgbClr val="002060"/>
                </a:solidFill>
              </a:rPr>
              <a:t>안전인증</a:t>
            </a:r>
            <a:r>
              <a:rPr lang="en-US" altLang="ko-KR" sz="1600" dirty="0">
                <a:solidFill>
                  <a:srgbClr val="002060"/>
                </a:solidFill>
              </a:rPr>
              <a:t>(</a:t>
            </a:r>
            <a:r>
              <a:rPr lang="ko-KR" altLang="en-US" sz="1600" dirty="0">
                <a:solidFill>
                  <a:srgbClr val="002060"/>
                </a:solidFill>
              </a:rPr>
              <a:t>이하 “부품안전인증”이라 한다</a:t>
            </a:r>
            <a:r>
              <a:rPr lang="en-US" altLang="ko-KR" sz="1600" dirty="0">
                <a:solidFill>
                  <a:srgbClr val="002060"/>
                </a:solidFill>
              </a:rPr>
              <a:t>)</a:t>
            </a:r>
            <a:r>
              <a:rPr lang="ko-KR" altLang="en-US" sz="1600" dirty="0">
                <a:solidFill>
                  <a:srgbClr val="002060"/>
                </a:solidFill>
              </a:rPr>
              <a:t>을 받아야 한다</a:t>
            </a:r>
            <a:r>
              <a:rPr lang="en-US" altLang="ko-KR" sz="1600" dirty="0" smtClean="0">
                <a:solidFill>
                  <a:srgbClr val="002060"/>
                </a:solidFill>
              </a:rPr>
              <a:t>.</a:t>
            </a:r>
          </a:p>
          <a:p>
            <a:pPr fontAlgn="base"/>
            <a:endParaRPr lang="en-US" altLang="ko-KR" sz="1200" dirty="0">
              <a:solidFill>
                <a:srgbClr val="002060"/>
              </a:solidFill>
            </a:endParaRPr>
          </a:p>
          <a:p>
            <a:pPr marL="265113" indent="-265113" fontAlgn="base"/>
            <a:r>
              <a:rPr lang="ko-KR" altLang="en-US" sz="1600" b="1" dirty="0" smtClean="0">
                <a:solidFill>
                  <a:srgbClr val="002060"/>
                </a:solidFill>
              </a:rPr>
              <a:t>법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제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17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조</a:t>
            </a:r>
            <a:r>
              <a:rPr lang="en-US" altLang="ko-KR" sz="16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ko-KR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승강기의 안전인증</a:t>
            </a:r>
            <a:r>
              <a:rPr lang="en-US" altLang="ko-KR" sz="1600" b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ko-KR" altLang="en-US" sz="1600" dirty="0"/>
              <a:t>① </a:t>
            </a:r>
            <a:r>
              <a:rPr lang="ko-KR" altLang="en-US" sz="1600" dirty="0">
                <a:solidFill>
                  <a:srgbClr val="002060"/>
                </a:solidFill>
              </a:rPr>
              <a:t>승강기의 </a:t>
            </a:r>
            <a:r>
              <a:rPr lang="ko-KR" altLang="en-US" sz="1600" dirty="0" err="1">
                <a:solidFill>
                  <a:srgbClr val="002060"/>
                </a:solidFill>
              </a:rPr>
              <a:t>제조ㆍ수입업자는</a:t>
            </a:r>
            <a:r>
              <a:rPr lang="ko-KR" altLang="en-US" sz="1600" dirty="0">
                <a:solidFill>
                  <a:srgbClr val="002060"/>
                </a:solidFill>
              </a:rPr>
              <a:t> 승강기에 대하여 </a:t>
            </a:r>
            <a:r>
              <a:rPr lang="ko-KR" altLang="en-US" sz="1600" b="1" dirty="0" err="1">
                <a:solidFill>
                  <a:schemeClr val="accent2">
                    <a:lumMod val="75000"/>
                  </a:schemeClr>
                </a:solidFill>
              </a:rPr>
              <a:t>행정안전부령으로</a:t>
            </a:r>
            <a:r>
              <a:rPr lang="ko-KR" altLang="en-US" sz="1600" b="1" dirty="0">
                <a:solidFill>
                  <a:schemeClr val="accent2">
                    <a:lumMod val="75000"/>
                  </a:schemeClr>
                </a:solidFill>
              </a:rPr>
              <a:t> 정하는 바에 따라 </a:t>
            </a:r>
            <a:r>
              <a:rPr lang="ko-KR" altLang="en-US" sz="1600" b="1" dirty="0" err="1">
                <a:solidFill>
                  <a:schemeClr val="accent2">
                    <a:lumMod val="75000"/>
                  </a:schemeClr>
                </a:solidFill>
              </a:rPr>
              <a:t>모델별로</a:t>
            </a:r>
            <a:r>
              <a:rPr lang="ko-KR" alt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ko-KR" altLang="en-US" sz="1600" b="1" dirty="0" err="1">
                <a:solidFill>
                  <a:schemeClr val="accent2">
                    <a:lumMod val="75000"/>
                  </a:schemeClr>
                </a:solidFill>
              </a:rPr>
              <a:t>행정안전부장관이</a:t>
            </a:r>
            <a:r>
              <a:rPr lang="ko-KR" altLang="en-US" sz="1600" b="1" dirty="0">
                <a:solidFill>
                  <a:schemeClr val="accent2">
                    <a:lumMod val="75000"/>
                  </a:schemeClr>
                </a:solidFill>
              </a:rPr>
              <a:t> 실시하는 안전인증을 받아야 한다</a:t>
            </a:r>
            <a:r>
              <a:rPr lang="en-US" altLang="ko-KR" sz="1600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ko-KR" altLang="en-US" sz="1600" dirty="0">
                <a:solidFill>
                  <a:srgbClr val="002060"/>
                </a:solidFill>
              </a:rPr>
              <a:t>다만</a:t>
            </a:r>
            <a:r>
              <a:rPr lang="en-US" altLang="ko-KR" sz="1600" dirty="0">
                <a:solidFill>
                  <a:srgbClr val="002060"/>
                </a:solidFill>
              </a:rPr>
              <a:t>, </a:t>
            </a:r>
            <a:r>
              <a:rPr lang="ko-KR" altLang="en-US" sz="1600" dirty="0">
                <a:solidFill>
                  <a:srgbClr val="002060"/>
                </a:solidFill>
              </a:rPr>
              <a:t>모델이 정하여지지 아니한 승강기에 대해서는 </a:t>
            </a:r>
            <a:r>
              <a:rPr lang="ko-KR" altLang="en-US" sz="1600" dirty="0" err="1">
                <a:solidFill>
                  <a:srgbClr val="002060"/>
                </a:solidFill>
              </a:rPr>
              <a:t>행정안전부령으로</a:t>
            </a:r>
            <a:r>
              <a:rPr lang="ko-KR" altLang="en-US" sz="1600" dirty="0">
                <a:solidFill>
                  <a:srgbClr val="002060"/>
                </a:solidFill>
              </a:rPr>
              <a:t> 정하는 기준과 절차에 따라 승강기의 안전성에 관한 </a:t>
            </a:r>
            <a:r>
              <a:rPr lang="ko-KR" altLang="en-US" sz="1600" dirty="0" smtClean="0">
                <a:solidFill>
                  <a:srgbClr val="002060"/>
                </a:solidFill>
              </a:rPr>
              <a:t>별도의 </a:t>
            </a:r>
            <a:r>
              <a:rPr lang="ko-KR" altLang="en-US" sz="1600" dirty="0">
                <a:solidFill>
                  <a:srgbClr val="002060"/>
                </a:solidFill>
              </a:rPr>
              <a:t>안전인증을 받아야 한다</a:t>
            </a:r>
            <a:r>
              <a:rPr lang="en-US" altLang="ko-KR" sz="1600" dirty="0" smtClean="0">
                <a:solidFill>
                  <a:srgbClr val="002060"/>
                </a:solidFill>
              </a:rPr>
              <a:t>.</a:t>
            </a:r>
            <a:endParaRPr lang="ko-KR" alt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7052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latinLnBrk="1"/>
            <a:r>
              <a:rPr lang="ko-KR" altLang="en-US" sz="2000" b="1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안전인증 대상 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규</a:t>
            </a:r>
            <a:r>
              <a:rPr lang="ko-KR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정</a:t>
            </a:r>
            <a:endParaRPr lang="ko-KR" altLang="en-US" sz="2000" b="1" baseline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  <a:ea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29957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안전인증의 대상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022" y="1670986"/>
            <a:ext cx="11006984" cy="830997"/>
          </a:xfrm>
          <a:prstGeom prst="rect">
            <a:avLst/>
          </a:prstGeom>
          <a:solidFill>
            <a:srgbClr val="CCECFF">
              <a:alpha val="84000"/>
            </a:srgbClr>
          </a:solidFill>
          <a:ln w="15875">
            <a:solidFill>
              <a:schemeClr val="tx2"/>
            </a:solidFill>
            <a:prstDash val="sys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 latinLnBrk="1">
              <a:lnSpc>
                <a:spcPct val="150000"/>
              </a:lnSpc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marL="265113" indent="-265113" fontAlgn="base"/>
            <a:r>
              <a:rPr lang="ko-KR" altLang="en-US" sz="1600" b="1" dirty="0" smtClean="0">
                <a:solidFill>
                  <a:srgbClr val="002060"/>
                </a:solidFill>
              </a:rPr>
              <a:t>시행령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제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16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조</a:t>
            </a:r>
            <a:r>
              <a:rPr lang="en-US" altLang="ko-KR" sz="1600" b="1" dirty="0">
                <a:solidFill>
                  <a:schemeClr val="tx1"/>
                </a:solidFill>
              </a:rPr>
              <a:t>(</a:t>
            </a:r>
            <a:r>
              <a:rPr lang="ko-KR" altLang="en-US" sz="1600" b="1" dirty="0">
                <a:solidFill>
                  <a:schemeClr val="tx1"/>
                </a:solidFill>
              </a:rPr>
              <a:t>안전인증 대상 승강기부품</a:t>
            </a:r>
            <a:r>
              <a:rPr lang="en-US" altLang="ko-KR" sz="1600" b="1" dirty="0">
                <a:solidFill>
                  <a:schemeClr val="tx1"/>
                </a:solidFill>
              </a:rPr>
              <a:t>)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법 제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조제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항에서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대통령령으로 정하는 승강기부품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이란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별표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4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에 따른 </a:t>
            </a:r>
            <a:r>
              <a:rPr lang="ko-KR" altLang="en-US" sz="1600" dirty="0" smtClean="0">
                <a:solidFill>
                  <a:srgbClr val="002060"/>
                </a:solidFill>
              </a:rPr>
              <a:t>승강기안전부품</a:t>
            </a:r>
            <a:r>
              <a:rPr lang="en-US" altLang="ko-KR" sz="1600" dirty="0">
                <a:solidFill>
                  <a:srgbClr val="002060"/>
                </a:solidFill>
              </a:rPr>
              <a:t>(</a:t>
            </a:r>
            <a:r>
              <a:rPr lang="ko-KR" altLang="en-US" sz="1600" dirty="0">
                <a:solidFill>
                  <a:srgbClr val="002060"/>
                </a:solidFill>
              </a:rPr>
              <a:t>이하 “승강기안전부품”이라 한다</a:t>
            </a:r>
            <a:r>
              <a:rPr lang="en-US" altLang="ko-KR" sz="1600" dirty="0" smtClean="0">
                <a:solidFill>
                  <a:srgbClr val="002060"/>
                </a:solidFill>
              </a:rPr>
              <a:t>)</a:t>
            </a:r>
            <a:r>
              <a:rPr lang="ko-KR" altLang="en-US" sz="1600" dirty="0" smtClean="0">
                <a:solidFill>
                  <a:srgbClr val="002060"/>
                </a:solidFill>
              </a:rPr>
              <a:t>을 말한다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4022" y="2501983"/>
            <a:ext cx="5529647" cy="3939540"/>
          </a:xfrm>
          <a:prstGeom prst="rect">
            <a:avLst/>
          </a:prstGeom>
          <a:solidFill>
            <a:schemeClr val="bg1"/>
          </a:solidFill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179388" indent="-179388" fontAlgn="base" latinLnBrk="1">
              <a:lnSpc>
                <a:spcPts val="2000"/>
              </a:lnSpc>
            </a:pPr>
            <a:r>
              <a:rPr lang="en-US" altLang="ko-KR" sz="1400" b="1" dirty="0" smtClean="0"/>
              <a:t>1. </a:t>
            </a:r>
            <a:r>
              <a:rPr lang="ko-KR" altLang="en-US" sz="1400" b="1" dirty="0" smtClean="0"/>
              <a:t>엘리베이터 </a:t>
            </a:r>
            <a:r>
              <a:rPr lang="ko-KR" altLang="en-US" sz="1400" b="1" dirty="0"/>
              <a:t>또는 휠체어리프트를 구성하는 </a:t>
            </a:r>
            <a:r>
              <a:rPr lang="ko-KR" altLang="en-US" sz="1400" b="1" dirty="0" smtClean="0"/>
              <a:t>승강기부품</a:t>
            </a:r>
            <a:endParaRPr lang="ko-KR" altLang="en-US" sz="1400" b="1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-  </a:t>
            </a:r>
            <a:r>
              <a:rPr lang="ko-KR" altLang="en-US" sz="1200" dirty="0" smtClean="0"/>
              <a:t>개문출발방지장치</a:t>
            </a:r>
            <a:r>
              <a:rPr lang="en-US" altLang="ko-KR" sz="1200" dirty="0"/>
              <a:t>(Unintended car movement protection means)</a:t>
            </a:r>
            <a:endParaRPr lang="ko-KR" altLang="en-US" sz="12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-  </a:t>
            </a:r>
            <a:r>
              <a:rPr lang="ko-KR" altLang="en-US" sz="1200" dirty="0" smtClean="0"/>
              <a:t>과속조절기</a:t>
            </a:r>
            <a:r>
              <a:rPr lang="en-US" altLang="ko-KR" sz="1200" dirty="0"/>
              <a:t>(</a:t>
            </a:r>
            <a:r>
              <a:rPr lang="en-US" altLang="ko-KR" sz="1200" dirty="0" err="1"/>
              <a:t>Overspeed</a:t>
            </a:r>
            <a:r>
              <a:rPr lang="en-US" altLang="ko-KR" sz="1200" dirty="0"/>
              <a:t> governors)</a:t>
            </a:r>
            <a:endParaRPr lang="ko-KR" altLang="en-US" sz="12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-  </a:t>
            </a:r>
            <a:r>
              <a:rPr lang="ko-KR" altLang="en-US" sz="1200" dirty="0" smtClean="0"/>
              <a:t>구동기</a:t>
            </a:r>
            <a:r>
              <a:rPr lang="en-US" altLang="ko-KR" sz="1200" dirty="0"/>
              <a:t>(</a:t>
            </a:r>
            <a:r>
              <a:rPr lang="ko-KR" altLang="en-US" sz="1200" dirty="0"/>
              <a:t>전동기 및 전자기계 브레이크를 포함한다</a:t>
            </a:r>
            <a:r>
              <a:rPr lang="en-US" altLang="ko-KR" sz="1200" dirty="0"/>
              <a:t>)</a:t>
            </a:r>
            <a:endParaRPr lang="ko-KR" altLang="en-US" sz="12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-  </a:t>
            </a:r>
            <a:r>
              <a:rPr lang="ko-KR" altLang="en-US" sz="1200" dirty="0" err="1" smtClean="0"/>
              <a:t>럽처밸브</a:t>
            </a:r>
            <a:r>
              <a:rPr lang="en-US" altLang="ko-KR" sz="1200" dirty="0"/>
              <a:t>(rupture valve)</a:t>
            </a:r>
            <a:endParaRPr lang="ko-KR" altLang="en-US" sz="12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-  </a:t>
            </a:r>
            <a:r>
              <a:rPr lang="ko-KR" altLang="en-US" sz="1200" dirty="0" smtClean="0"/>
              <a:t>비상통화장치</a:t>
            </a:r>
            <a:endParaRPr lang="ko-KR" altLang="en-US" sz="12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-  </a:t>
            </a:r>
            <a:r>
              <a:rPr lang="ko-KR" altLang="en-US" sz="1200" dirty="0" smtClean="0"/>
              <a:t>상승과속방지장치</a:t>
            </a:r>
            <a:r>
              <a:rPr lang="en-US" altLang="ko-KR" sz="1200" dirty="0"/>
              <a:t>(Ascending car </a:t>
            </a:r>
            <a:r>
              <a:rPr lang="en-US" altLang="ko-KR" sz="1200" dirty="0" err="1"/>
              <a:t>overspeed</a:t>
            </a:r>
            <a:r>
              <a:rPr lang="en-US" altLang="ko-KR" sz="1200" dirty="0"/>
              <a:t> protection means)</a:t>
            </a:r>
            <a:endParaRPr lang="ko-KR" altLang="en-US" sz="12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-  </a:t>
            </a:r>
            <a:r>
              <a:rPr lang="ko-KR" altLang="en-US" sz="1200" dirty="0" smtClean="0"/>
              <a:t>완충기</a:t>
            </a:r>
            <a:endParaRPr lang="ko-KR" altLang="en-US" sz="12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-  </a:t>
            </a:r>
            <a:r>
              <a:rPr lang="ko-KR" altLang="en-US" sz="1200" dirty="0" err="1" smtClean="0"/>
              <a:t>유량제한기</a:t>
            </a:r>
            <a:r>
              <a:rPr lang="en-US" altLang="ko-KR" sz="1200" dirty="0"/>
              <a:t>(One-way restrictor)</a:t>
            </a:r>
            <a:endParaRPr lang="ko-KR" altLang="en-US" sz="12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-  </a:t>
            </a:r>
            <a:r>
              <a:rPr lang="ko-KR" altLang="en-US" sz="1200" dirty="0" smtClean="0"/>
              <a:t>이동케이블</a:t>
            </a:r>
            <a:endParaRPr lang="ko-KR" altLang="en-US" sz="12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-  </a:t>
            </a:r>
            <a:r>
              <a:rPr lang="ko-KR" altLang="en-US" sz="1200" dirty="0" err="1" smtClean="0"/>
              <a:t>제어반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제어회로 및 안전회로 </a:t>
            </a:r>
            <a:r>
              <a:rPr lang="ko-KR" altLang="en-US" sz="1200" dirty="0" err="1" smtClean="0"/>
              <a:t>구성품</a:t>
            </a:r>
            <a:r>
              <a:rPr lang="en-US" altLang="ko-KR" sz="1200" dirty="0" smtClean="0"/>
              <a:t>)</a:t>
            </a:r>
            <a:endParaRPr lang="ko-KR" altLang="en-US" sz="12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-  </a:t>
            </a:r>
            <a:r>
              <a:rPr lang="ko-KR" altLang="en-US" sz="1200" dirty="0" smtClean="0"/>
              <a:t>추락방지안전장치</a:t>
            </a:r>
            <a:r>
              <a:rPr lang="en-US" altLang="ko-KR" sz="1200" dirty="0"/>
              <a:t>(Safety Gear)</a:t>
            </a:r>
            <a:endParaRPr lang="ko-KR" altLang="en-US" sz="12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-  </a:t>
            </a:r>
            <a:r>
              <a:rPr lang="ko-KR" altLang="en-US" sz="1200" dirty="0" smtClean="0"/>
              <a:t>출입문 </a:t>
            </a:r>
            <a:r>
              <a:rPr lang="ko-KR" altLang="en-US" sz="1200" dirty="0" err="1"/>
              <a:t>잠금장치</a:t>
            </a:r>
            <a:endParaRPr lang="ko-KR" altLang="en-US" sz="12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-  </a:t>
            </a:r>
            <a:r>
              <a:rPr lang="ko-KR" altLang="en-US" sz="1200" dirty="0" smtClean="0"/>
              <a:t>출입문 </a:t>
            </a:r>
            <a:r>
              <a:rPr lang="ko-KR" altLang="en-US" sz="1200" dirty="0" err="1"/>
              <a:t>조립체</a:t>
            </a:r>
            <a:endParaRPr lang="ko-KR" altLang="en-US" sz="12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-  </a:t>
            </a:r>
            <a:r>
              <a:rPr lang="ko-KR" altLang="en-US" sz="1200" dirty="0" smtClean="0"/>
              <a:t>매다는 장치</a:t>
            </a:r>
            <a:endParaRPr lang="ko-KR" alt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3669" y="2501627"/>
            <a:ext cx="5458686" cy="3939540"/>
          </a:xfrm>
          <a:prstGeom prst="rect">
            <a:avLst/>
          </a:prstGeom>
          <a:solidFill>
            <a:schemeClr val="bg1"/>
          </a:solidFill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179388" indent="-179388" fontAlgn="base" latinLnBrk="1">
              <a:lnSpc>
                <a:spcPts val="2000"/>
              </a:lnSpc>
            </a:pPr>
            <a:r>
              <a:rPr lang="en-US" altLang="ko-KR" sz="1400" b="1" dirty="0" smtClean="0"/>
              <a:t>2. </a:t>
            </a:r>
            <a:r>
              <a:rPr lang="ko-KR" altLang="en-US" sz="1400" b="1" dirty="0" smtClean="0"/>
              <a:t>에스컬레이터를 </a:t>
            </a:r>
            <a:r>
              <a:rPr lang="ko-KR" altLang="en-US" sz="1400" b="1" dirty="0"/>
              <a:t>구성하는 </a:t>
            </a:r>
            <a:r>
              <a:rPr lang="ko-KR" altLang="en-US" sz="1400" b="1" dirty="0" smtClean="0"/>
              <a:t>승강기부품</a:t>
            </a:r>
            <a:endParaRPr lang="ko-KR" altLang="en-US" sz="1400" b="1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300" dirty="0" smtClean="0"/>
              <a:t>    </a:t>
            </a:r>
            <a:r>
              <a:rPr lang="en-US" altLang="ko-KR" sz="1300" dirty="0" smtClean="0"/>
              <a:t>-  </a:t>
            </a:r>
            <a:r>
              <a:rPr lang="ko-KR" altLang="en-US" sz="1300" dirty="0" smtClean="0"/>
              <a:t>과속역행방지장치</a:t>
            </a:r>
            <a:endParaRPr lang="ko-KR" altLang="en-US" sz="13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300" dirty="0" smtClean="0"/>
              <a:t>    </a:t>
            </a:r>
            <a:r>
              <a:rPr lang="en-US" altLang="ko-KR" sz="1300" dirty="0" smtClean="0"/>
              <a:t>-  </a:t>
            </a:r>
            <a:r>
              <a:rPr lang="ko-KR" altLang="en-US" sz="1300" dirty="0" smtClean="0"/>
              <a:t>구동기</a:t>
            </a:r>
            <a:r>
              <a:rPr lang="en-US" altLang="ko-KR" sz="1300" dirty="0"/>
              <a:t>(</a:t>
            </a:r>
            <a:r>
              <a:rPr lang="ko-KR" altLang="en-US" sz="1300" dirty="0"/>
              <a:t>전동기 및 전자기계 브레이크를 포함한다</a:t>
            </a:r>
            <a:r>
              <a:rPr lang="en-US" altLang="ko-KR" sz="1300" dirty="0"/>
              <a:t>)</a:t>
            </a:r>
            <a:endParaRPr lang="ko-KR" altLang="en-US" sz="13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300" dirty="0" smtClean="0"/>
              <a:t>    </a:t>
            </a:r>
            <a:r>
              <a:rPr lang="en-US" altLang="ko-KR" sz="1300" dirty="0" smtClean="0"/>
              <a:t>-  </a:t>
            </a:r>
            <a:r>
              <a:rPr lang="ko-KR" altLang="en-US" sz="1300" dirty="0" smtClean="0"/>
              <a:t>구동 </a:t>
            </a:r>
            <a:r>
              <a:rPr lang="ko-KR" altLang="en-US" sz="1300" dirty="0"/>
              <a:t>체인</a:t>
            </a:r>
          </a:p>
          <a:p>
            <a:pPr fontAlgn="base" latinLnBrk="1">
              <a:lnSpc>
                <a:spcPts val="2000"/>
              </a:lnSpc>
            </a:pPr>
            <a:r>
              <a:rPr lang="ko-KR" altLang="en-US" sz="1300" dirty="0" smtClean="0"/>
              <a:t>    </a:t>
            </a:r>
            <a:r>
              <a:rPr lang="en-US" altLang="ko-KR" sz="1300" dirty="0" smtClean="0"/>
              <a:t>-  </a:t>
            </a:r>
            <a:r>
              <a:rPr lang="ko-KR" altLang="en-US" sz="1300" dirty="0" smtClean="0"/>
              <a:t>디딤판</a:t>
            </a:r>
            <a:endParaRPr lang="ko-KR" altLang="en-US" sz="1300" dirty="0"/>
          </a:p>
          <a:p>
            <a:pPr fontAlgn="base" latinLnBrk="1">
              <a:lnSpc>
                <a:spcPts val="2000"/>
              </a:lnSpc>
            </a:pPr>
            <a:r>
              <a:rPr lang="ko-KR" altLang="en-US" sz="1300" dirty="0" smtClean="0"/>
              <a:t>    </a:t>
            </a:r>
            <a:r>
              <a:rPr lang="en-US" altLang="ko-KR" sz="1300" dirty="0" smtClean="0"/>
              <a:t>-  </a:t>
            </a:r>
            <a:r>
              <a:rPr lang="ko-KR" altLang="en-US" sz="1300" dirty="0" smtClean="0"/>
              <a:t>디딤판 </a:t>
            </a:r>
            <a:r>
              <a:rPr lang="ko-KR" altLang="en-US" sz="1300" dirty="0"/>
              <a:t>체인</a:t>
            </a:r>
          </a:p>
          <a:p>
            <a:pPr fontAlgn="base" latinLnBrk="1">
              <a:lnSpc>
                <a:spcPts val="2000"/>
              </a:lnSpc>
            </a:pPr>
            <a:r>
              <a:rPr lang="ko-KR" altLang="en-US" sz="1300" dirty="0" smtClean="0"/>
              <a:t>    </a:t>
            </a:r>
            <a:r>
              <a:rPr lang="en-US" altLang="ko-KR" sz="1300" dirty="0" smtClean="0"/>
              <a:t>-  </a:t>
            </a:r>
            <a:r>
              <a:rPr lang="ko-KR" altLang="en-US" sz="1300" dirty="0" err="1" smtClean="0"/>
              <a:t>제어반</a:t>
            </a:r>
            <a:endParaRPr lang="en-US" altLang="ko-KR" sz="1300" dirty="0" smtClean="0"/>
          </a:p>
          <a:p>
            <a:pPr fontAlgn="base" latinLnBrk="1">
              <a:lnSpc>
                <a:spcPts val="2000"/>
              </a:lnSpc>
            </a:pPr>
            <a:endParaRPr lang="en-US" altLang="ko-KR" sz="1300" dirty="0" smtClean="0"/>
          </a:p>
          <a:p>
            <a:pPr fontAlgn="base" latinLnBrk="1">
              <a:lnSpc>
                <a:spcPts val="2000"/>
              </a:lnSpc>
            </a:pPr>
            <a:endParaRPr lang="en-US" altLang="ko-KR" sz="1300" dirty="0"/>
          </a:p>
          <a:p>
            <a:pPr fontAlgn="base" latinLnBrk="1">
              <a:lnSpc>
                <a:spcPts val="2000"/>
              </a:lnSpc>
            </a:pPr>
            <a:endParaRPr lang="en-US" altLang="ko-KR" sz="1300" dirty="0" smtClean="0"/>
          </a:p>
          <a:p>
            <a:pPr fontAlgn="base" latinLnBrk="1">
              <a:lnSpc>
                <a:spcPts val="2000"/>
              </a:lnSpc>
            </a:pPr>
            <a:endParaRPr lang="en-US" altLang="ko-KR" sz="1300" dirty="0"/>
          </a:p>
          <a:p>
            <a:pPr fontAlgn="base" latinLnBrk="1">
              <a:lnSpc>
                <a:spcPts val="2000"/>
              </a:lnSpc>
            </a:pPr>
            <a:endParaRPr lang="en-US" altLang="ko-KR" sz="1300" dirty="0" smtClean="0"/>
          </a:p>
          <a:p>
            <a:pPr fontAlgn="base" latinLnBrk="1">
              <a:lnSpc>
                <a:spcPts val="2000"/>
              </a:lnSpc>
            </a:pPr>
            <a:endParaRPr lang="en-US" altLang="ko-KR" sz="1300" dirty="0"/>
          </a:p>
          <a:p>
            <a:pPr fontAlgn="base" latinLnBrk="1">
              <a:lnSpc>
                <a:spcPts val="2000"/>
              </a:lnSpc>
            </a:pPr>
            <a:endParaRPr lang="en-US" altLang="ko-KR" sz="1300" dirty="0"/>
          </a:p>
          <a:p>
            <a:pPr fontAlgn="base" latinLnBrk="1">
              <a:lnSpc>
                <a:spcPts val="2000"/>
              </a:lnSpc>
            </a:pP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389749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en-US" altLang="ko-KR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안전인증의 절차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46182"/>
              </p:ext>
            </p:extLst>
          </p:nvPr>
        </p:nvGraphicFramePr>
        <p:xfrm>
          <a:off x="562124" y="1263535"/>
          <a:ext cx="10821585" cy="501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560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5215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21642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구  분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90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처리 자료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90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비 고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90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16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부품인증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90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모델승강기인증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90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개별승강기인증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90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5183"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endParaRPr lang="ko-KR" alt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인증 신청서와 제출서류</a:t>
                      </a:r>
                      <a:endParaRPr lang="en-US" altLang="ko-K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▶ 승강기 안전부품 및 승강기의 안전인증에 관한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     </a:t>
                      </a:r>
                      <a:r>
                        <a:rPr lang="ko-KR" altLang="en-US" sz="1200" dirty="0" smtClean="0"/>
                        <a:t> 운영규정  제</a:t>
                      </a:r>
                      <a:r>
                        <a:rPr lang="en-US" altLang="ko-KR" sz="1200" dirty="0" smtClean="0"/>
                        <a:t>4</a:t>
                      </a:r>
                      <a:r>
                        <a:rPr lang="ko-KR" altLang="en-US" sz="1200" dirty="0" smtClean="0"/>
                        <a:t>조 및 제</a:t>
                      </a:r>
                      <a:r>
                        <a:rPr lang="en-US" altLang="ko-KR" sz="1200" dirty="0" smtClean="0"/>
                        <a:t>26</a:t>
                      </a:r>
                      <a:r>
                        <a:rPr lang="ko-KR" altLang="en-US" sz="1200" dirty="0" smtClean="0"/>
                        <a:t>조</a:t>
                      </a:r>
                      <a:endParaRPr lang="en-US" altLang="ko-K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0827"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endParaRPr lang="ko-KR" alt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부품안전기준에 따른 설계자료 심사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▶ 부적합한 경우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     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: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dirty="0" smtClean="0"/>
                        <a:t>보완통보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(1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</a:rPr>
                        <a:t>회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보완기한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(2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</a:rPr>
                        <a:t>개월 이내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929"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endParaRPr lang="ko-KR" alt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제조에 필요한 설비 및 기술능력 심사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▶ 부적합한 경우</a:t>
                      </a:r>
                      <a:endParaRPr lang="en-US" altLang="ko-KR" sz="120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     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: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dirty="0" smtClean="0"/>
                        <a:t>보완통보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(1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</a:rPr>
                        <a:t>회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200" dirty="0" smtClean="0"/>
                        <a:t>보완기한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( 2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</a:rPr>
                        <a:t>개월 이내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ko-KR" alt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0637"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endParaRPr lang="ko-KR" alt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해당 부품안전기준에 따른 시험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9751"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endParaRPr lang="en-US" altLang="ko-KR" sz="12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▶ 처리기한 </a:t>
                      </a:r>
                      <a:r>
                        <a:rPr lang="en-US" altLang="ko-KR" sz="1200" dirty="0" smtClean="0"/>
                        <a:t>: </a:t>
                      </a:r>
                      <a:r>
                        <a:rPr lang="ko-KR" altLang="en-US" sz="1200" dirty="0" smtClean="0"/>
                        <a:t>부품인증</a:t>
                      </a:r>
                      <a:r>
                        <a:rPr lang="en-US" altLang="ko-KR" sz="1200" dirty="0" smtClean="0"/>
                        <a:t>(45</a:t>
                      </a:r>
                      <a:r>
                        <a:rPr lang="ko-KR" altLang="en-US" sz="1200" dirty="0" smtClean="0"/>
                        <a:t>일</a:t>
                      </a:r>
                      <a:r>
                        <a:rPr lang="en-US" altLang="ko-KR" sz="1200" dirty="0" smtClean="0"/>
                        <a:t>), 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                          </a:t>
                      </a:r>
                      <a:r>
                        <a:rPr lang="ko-KR" altLang="en-US" sz="1200" dirty="0" smtClean="0"/>
                        <a:t>모델인증</a:t>
                      </a:r>
                      <a:r>
                        <a:rPr lang="en-US" altLang="ko-KR" sz="1200" dirty="0" smtClean="0"/>
                        <a:t>(90</a:t>
                      </a:r>
                      <a:r>
                        <a:rPr lang="ko-KR" altLang="en-US" sz="1200" dirty="0" smtClean="0"/>
                        <a:t>일</a:t>
                      </a:r>
                      <a:r>
                        <a:rPr lang="en-US" altLang="ko-KR" sz="1200" dirty="0" smtClean="0"/>
                        <a:t>), </a:t>
                      </a:r>
                      <a:r>
                        <a:rPr lang="ko-KR" altLang="en-US" sz="1200" dirty="0" smtClean="0"/>
                        <a:t>개별인증</a:t>
                      </a:r>
                      <a:r>
                        <a:rPr lang="en-US" altLang="ko-KR" sz="1200" dirty="0" smtClean="0"/>
                        <a:t>(20</a:t>
                      </a:r>
                      <a:r>
                        <a:rPr lang="ko-KR" altLang="en-US" sz="1200" dirty="0" smtClean="0"/>
                        <a:t>일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0638"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endParaRPr lang="ko-KR" alt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▶ </a:t>
                      </a:r>
                      <a:r>
                        <a:rPr lang="ko-KR" altLang="en-US" sz="1200" dirty="0" err="1" smtClean="0"/>
                        <a:t>정기심사</a:t>
                      </a:r>
                      <a:r>
                        <a:rPr lang="ko-KR" altLang="en-US" sz="1200" dirty="0" smtClean="0"/>
                        <a:t> 신청 </a:t>
                      </a:r>
                      <a:r>
                        <a:rPr lang="en-US" altLang="ko-KR" sz="1200" dirty="0" smtClean="0"/>
                        <a:t>: </a:t>
                      </a:r>
                      <a:r>
                        <a:rPr lang="ko-KR" altLang="en-US" sz="1200" dirty="0" err="1" smtClean="0"/>
                        <a:t>부품인증</a:t>
                      </a:r>
                      <a:r>
                        <a:rPr lang="en-US" altLang="ko-KR" sz="1200" dirty="0" smtClean="0"/>
                        <a:t>(45</a:t>
                      </a:r>
                      <a:r>
                        <a:rPr lang="ko-KR" altLang="en-US" sz="1200" dirty="0" smtClean="0"/>
                        <a:t>일 </a:t>
                      </a:r>
                      <a:r>
                        <a:rPr lang="en-US" altLang="ko-KR" sz="1200" dirty="0" smtClean="0"/>
                        <a:t> </a:t>
                      </a:r>
                      <a:r>
                        <a:rPr lang="ko-KR" altLang="en-US" sz="1200" dirty="0" smtClean="0"/>
                        <a:t>이전</a:t>
                      </a:r>
                      <a:r>
                        <a:rPr lang="en-US" altLang="ko-KR" sz="1200" dirty="0" smtClean="0"/>
                        <a:t>) 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                                    </a:t>
                      </a:r>
                      <a:r>
                        <a:rPr lang="ko-KR" altLang="en-US" sz="1200" dirty="0" smtClean="0"/>
                        <a:t>모델인증</a:t>
                      </a:r>
                      <a:r>
                        <a:rPr lang="en-US" altLang="ko-KR" sz="1200" dirty="0" smtClean="0"/>
                        <a:t>(90</a:t>
                      </a:r>
                      <a:r>
                        <a:rPr lang="ko-KR" altLang="en-US" sz="1200" dirty="0" smtClean="0"/>
                        <a:t>일 이전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74283"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endParaRPr lang="ko-KR" alt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74283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999301828"/>
                  </a:ext>
                </a:extLst>
              </a:tr>
              <a:tr h="539727"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endParaRPr lang="ko-KR" alt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0" name="오각형 49"/>
          <p:cNvSpPr/>
          <p:nvPr/>
        </p:nvSpPr>
        <p:spPr>
          <a:xfrm rot="5400000">
            <a:off x="1153846" y="1480202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굴림체"/>
                <a:ea typeface="굴림체"/>
                <a:cs typeface="+mn-cs"/>
              </a:rPr>
              <a:t>접 수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51" name="오각형 50"/>
          <p:cNvSpPr/>
          <p:nvPr/>
        </p:nvSpPr>
        <p:spPr>
          <a:xfrm rot="5400000">
            <a:off x="1153846" y="1963901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굴림체"/>
                <a:ea typeface="굴림체"/>
                <a:cs typeface="+mn-cs"/>
              </a:rPr>
              <a:t>설계심사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52" name="오각형 51"/>
          <p:cNvSpPr/>
          <p:nvPr/>
        </p:nvSpPr>
        <p:spPr>
          <a:xfrm rot="5400000">
            <a:off x="1153846" y="2433924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굴림체"/>
                <a:ea typeface="굴림체"/>
                <a:cs typeface="+mn-cs"/>
              </a:rPr>
              <a:t>공장심사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53" name="오각형 52"/>
          <p:cNvSpPr/>
          <p:nvPr/>
        </p:nvSpPr>
        <p:spPr>
          <a:xfrm rot="5400000">
            <a:off x="1153846" y="2926329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400" b="1" kern="0" dirty="0" smtClean="0">
                <a:solidFill>
                  <a:srgbClr val="FFFFFF"/>
                </a:solidFill>
                <a:latin typeface="굴림체"/>
                <a:ea typeface="굴림체"/>
              </a:rPr>
              <a:t>안전성시</a:t>
            </a:r>
            <a:r>
              <a:rPr lang="ko-KR" altLang="en-US" sz="1400" b="1" kern="0" dirty="0">
                <a:solidFill>
                  <a:srgbClr val="FFFFFF"/>
                </a:solidFill>
                <a:latin typeface="굴림체"/>
                <a:ea typeface="굴림체"/>
              </a:rPr>
              <a:t>험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54" name="오각형 53"/>
          <p:cNvSpPr/>
          <p:nvPr/>
        </p:nvSpPr>
        <p:spPr>
          <a:xfrm rot="5400000">
            <a:off x="1182446" y="3396352"/>
            <a:ext cx="345678" cy="1356075"/>
          </a:xfrm>
          <a:prstGeom prst="homePlate">
            <a:avLst>
              <a:gd name="adj" fmla="val 0"/>
            </a:avLst>
          </a:prstGeom>
          <a:solidFill>
            <a:schemeClr val="accent6">
              <a:lumMod val="75000"/>
              <a:alpha val="90000"/>
            </a:scheme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400" b="1" kern="0" noProof="0" dirty="0" smtClean="0">
                <a:solidFill>
                  <a:srgbClr val="FFFFFF"/>
                </a:solidFill>
                <a:latin typeface="굴림체"/>
                <a:ea typeface="굴림체"/>
              </a:rPr>
              <a:t>인증서 발행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19" name="오각형 18"/>
          <p:cNvSpPr/>
          <p:nvPr/>
        </p:nvSpPr>
        <p:spPr>
          <a:xfrm rot="5400000">
            <a:off x="1152418" y="4351389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굴림체"/>
                <a:ea typeface="굴림체"/>
                <a:cs typeface="+mn-cs"/>
              </a:rPr>
              <a:t>공장심사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20" name="오각형 19"/>
          <p:cNvSpPr/>
          <p:nvPr/>
        </p:nvSpPr>
        <p:spPr>
          <a:xfrm rot="5400000">
            <a:off x="1152418" y="4828872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400" b="1" kern="0" dirty="0" smtClean="0">
                <a:solidFill>
                  <a:srgbClr val="FFFFFF"/>
                </a:solidFill>
                <a:latin typeface="굴림체"/>
                <a:ea typeface="굴림체"/>
              </a:rPr>
              <a:t>안전성시</a:t>
            </a:r>
            <a:r>
              <a:rPr lang="ko-KR" altLang="en-US" sz="1400" b="1" kern="0" dirty="0">
                <a:solidFill>
                  <a:srgbClr val="FFFFFF"/>
                </a:solidFill>
                <a:latin typeface="굴림체"/>
                <a:ea typeface="굴림체"/>
              </a:rPr>
              <a:t>험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21" name="오각형 20"/>
          <p:cNvSpPr/>
          <p:nvPr/>
        </p:nvSpPr>
        <p:spPr>
          <a:xfrm rot="5400000">
            <a:off x="1181018" y="5305025"/>
            <a:ext cx="345678" cy="1356075"/>
          </a:xfrm>
          <a:prstGeom prst="homePlate">
            <a:avLst>
              <a:gd name="adj" fmla="val 0"/>
            </a:avLst>
          </a:prstGeom>
          <a:solidFill>
            <a:schemeClr val="accent6">
              <a:lumMod val="75000"/>
              <a:alpha val="90000"/>
            </a:scheme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400" b="1" kern="0" noProof="0" dirty="0" smtClean="0">
                <a:solidFill>
                  <a:srgbClr val="FFFFFF"/>
                </a:solidFill>
                <a:latin typeface="굴림체"/>
                <a:ea typeface="굴림체"/>
              </a:rPr>
              <a:t>인증서 발행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22" name="오각형 21"/>
          <p:cNvSpPr/>
          <p:nvPr/>
        </p:nvSpPr>
        <p:spPr>
          <a:xfrm rot="5400000">
            <a:off x="2707756" y="1478959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굴림체"/>
                <a:ea typeface="굴림체"/>
                <a:cs typeface="+mn-cs"/>
              </a:rPr>
              <a:t>접 수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23" name="오각형 22"/>
          <p:cNvSpPr/>
          <p:nvPr/>
        </p:nvSpPr>
        <p:spPr>
          <a:xfrm rot="5400000">
            <a:off x="2707756" y="1962658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굴림체"/>
                <a:ea typeface="굴림체"/>
                <a:cs typeface="+mn-cs"/>
              </a:rPr>
              <a:t>설계심사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24" name="오각형 23"/>
          <p:cNvSpPr/>
          <p:nvPr/>
        </p:nvSpPr>
        <p:spPr>
          <a:xfrm rot="5400000">
            <a:off x="2707756" y="2432681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굴림체"/>
                <a:ea typeface="굴림체"/>
                <a:cs typeface="+mn-cs"/>
              </a:rPr>
              <a:t>공장심사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25" name="오각형 24"/>
          <p:cNvSpPr/>
          <p:nvPr/>
        </p:nvSpPr>
        <p:spPr>
          <a:xfrm rot="5400000">
            <a:off x="2707756" y="2925086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400" b="1" kern="0" dirty="0" smtClean="0">
                <a:solidFill>
                  <a:srgbClr val="FFFFFF"/>
                </a:solidFill>
                <a:latin typeface="굴림체"/>
                <a:ea typeface="굴림체"/>
              </a:rPr>
              <a:t>안전성시</a:t>
            </a:r>
            <a:r>
              <a:rPr lang="ko-KR" altLang="en-US" sz="1400" b="1" kern="0" dirty="0">
                <a:solidFill>
                  <a:srgbClr val="FFFFFF"/>
                </a:solidFill>
                <a:latin typeface="굴림체"/>
                <a:ea typeface="굴림체"/>
              </a:rPr>
              <a:t>험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26" name="오각형 25"/>
          <p:cNvSpPr/>
          <p:nvPr/>
        </p:nvSpPr>
        <p:spPr>
          <a:xfrm rot="5400000">
            <a:off x="2736356" y="3395108"/>
            <a:ext cx="345678" cy="1356075"/>
          </a:xfrm>
          <a:prstGeom prst="homePlate">
            <a:avLst>
              <a:gd name="adj" fmla="val 0"/>
            </a:avLst>
          </a:prstGeom>
          <a:solidFill>
            <a:schemeClr val="accent6">
              <a:lumMod val="75000"/>
              <a:alpha val="90000"/>
            </a:scheme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400" b="1" kern="0" noProof="0" dirty="0" smtClean="0">
                <a:solidFill>
                  <a:srgbClr val="FFFFFF"/>
                </a:solidFill>
                <a:latin typeface="굴림체"/>
                <a:ea typeface="굴림체"/>
              </a:rPr>
              <a:t>인증서 발행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27" name="오각형 26"/>
          <p:cNvSpPr/>
          <p:nvPr/>
        </p:nvSpPr>
        <p:spPr>
          <a:xfrm rot="5400000">
            <a:off x="2706328" y="4351388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굴림체"/>
                <a:ea typeface="굴림체"/>
                <a:cs typeface="+mn-cs"/>
              </a:rPr>
              <a:t>공장심사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28" name="오각형 27"/>
          <p:cNvSpPr/>
          <p:nvPr/>
        </p:nvSpPr>
        <p:spPr>
          <a:xfrm rot="5400000">
            <a:off x="2706328" y="4827629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400" b="1" kern="0" dirty="0" smtClean="0">
                <a:solidFill>
                  <a:srgbClr val="FFFFFF"/>
                </a:solidFill>
                <a:latin typeface="굴림체"/>
                <a:ea typeface="굴림체"/>
              </a:rPr>
              <a:t>안전성시</a:t>
            </a:r>
            <a:r>
              <a:rPr lang="ko-KR" altLang="en-US" sz="1400" b="1" kern="0" dirty="0">
                <a:solidFill>
                  <a:srgbClr val="FFFFFF"/>
                </a:solidFill>
                <a:latin typeface="굴림체"/>
                <a:ea typeface="굴림체"/>
              </a:rPr>
              <a:t>험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29" name="오각형 28"/>
          <p:cNvSpPr/>
          <p:nvPr/>
        </p:nvSpPr>
        <p:spPr>
          <a:xfrm rot="5400000">
            <a:off x="2734928" y="5303781"/>
            <a:ext cx="345678" cy="1356075"/>
          </a:xfrm>
          <a:prstGeom prst="homePlate">
            <a:avLst>
              <a:gd name="adj" fmla="val 0"/>
            </a:avLst>
          </a:prstGeom>
          <a:solidFill>
            <a:schemeClr val="accent6">
              <a:lumMod val="75000"/>
              <a:alpha val="90000"/>
            </a:scheme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400" b="1" kern="0" noProof="0" dirty="0" smtClean="0">
                <a:solidFill>
                  <a:srgbClr val="FFFFFF"/>
                </a:solidFill>
                <a:latin typeface="굴림체"/>
                <a:ea typeface="굴림체"/>
              </a:rPr>
              <a:t>인증서 발행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30" name="오각형 29"/>
          <p:cNvSpPr/>
          <p:nvPr/>
        </p:nvSpPr>
        <p:spPr>
          <a:xfrm rot="5400000">
            <a:off x="4228908" y="1478959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굴림체"/>
                <a:ea typeface="굴림체"/>
                <a:cs typeface="+mn-cs"/>
              </a:rPr>
              <a:t>접 수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31" name="오각형 30"/>
          <p:cNvSpPr/>
          <p:nvPr/>
        </p:nvSpPr>
        <p:spPr>
          <a:xfrm rot="5400000">
            <a:off x="4228908" y="1962658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굴림체"/>
                <a:ea typeface="굴림체"/>
                <a:cs typeface="+mn-cs"/>
              </a:rPr>
              <a:t>설계심사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34" name="오각형 33"/>
          <p:cNvSpPr/>
          <p:nvPr/>
        </p:nvSpPr>
        <p:spPr>
          <a:xfrm rot="5400000">
            <a:off x="4257508" y="3395108"/>
            <a:ext cx="345678" cy="1356075"/>
          </a:xfrm>
          <a:prstGeom prst="homePlate">
            <a:avLst>
              <a:gd name="adj" fmla="val 0"/>
            </a:avLst>
          </a:prstGeom>
          <a:solidFill>
            <a:schemeClr val="accent6">
              <a:lumMod val="75000"/>
              <a:alpha val="90000"/>
            </a:scheme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400" b="1" kern="0" noProof="0" dirty="0" smtClean="0">
                <a:solidFill>
                  <a:srgbClr val="FFFFFF"/>
                </a:solidFill>
                <a:latin typeface="굴림체"/>
                <a:ea typeface="굴림체"/>
              </a:rPr>
              <a:t>인증서 발행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32" name="오각형 31"/>
          <p:cNvSpPr/>
          <p:nvPr/>
        </p:nvSpPr>
        <p:spPr>
          <a:xfrm rot="5400000">
            <a:off x="2706327" y="3868967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굴림체"/>
                <a:ea typeface="굴림체"/>
                <a:cs typeface="+mn-cs"/>
              </a:rPr>
              <a:t>설계심사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  <p:sp>
        <p:nvSpPr>
          <p:cNvPr id="33" name="오각형 32"/>
          <p:cNvSpPr/>
          <p:nvPr/>
        </p:nvSpPr>
        <p:spPr>
          <a:xfrm rot="5400000">
            <a:off x="1152418" y="3868968"/>
            <a:ext cx="402877" cy="1356075"/>
          </a:xfrm>
          <a:prstGeom prst="homePlate">
            <a:avLst>
              <a:gd name="adj" fmla="val 33597"/>
            </a:avLst>
          </a:prstGeom>
          <a:solidFill>
            <a:srgbClr val="6699FF">
              <a:alpha val="90000"/>
            </a:srgbClr>
          </a:solidFill>
          <a:ln w="381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vert270" wrap="square" lIns="18000" tIns="3600" rIns="18000" bIns="3600" numCol="1" spcCol="1270" rtlCol="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굴림체"/>
                <a:ea typeface="굴림체"/>
                <a:cs typeface="+mn-cs"/>
              </a:rPr>
              <a:t>설계심사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체"/>
              <a:ea typeface="굴림체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435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70520"/>
            <a:ext cx="11010390" cy="128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승강기</a:t>
            </a:r>
            <a:r>
              <a:rPr lang="ko-KR" altLang="en-US" sz="2000" b="1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안전인증 신청</a:t>
            </a:r>
            <a:r>
              <a:rPr lang="en-US" altLang="ko-KR" sz="2000" b="1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(</a:t>
            </a:r>
            <a:r>
              <a:rPr lang="ko-KR" altLang="en-US" sz="2000" b="1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시행규칙 제</a:t>
            </a:r>
            <a:r>
              <a:rPr lang="en-US" altLang="ko-KR" sz="2000" b="1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27</a:t>
            </a:r>
            <a:r>
              <a:rPr lang="ko-KR" altLang="en-US" sz="2000" b="1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조</a:t>
            </a:r>
            <a:r>
              <a:rPr lang="en-US" altLang="ko-KR" sz="2000" b="1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)</a:t>
            </a:r>
            <a:endParaRPr lang="en-US" altLang="ko-KR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  <a:ea typeface="맑은 고딕"/>
            </a:endParaRPr>
          </a:p>
          <a:p>
            <a:pPr latinLnBrk="1">
              <a:lnSpc>
                <a:spcPct val="200000"/>
              </a:lnSpc>
            </a:pP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▶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해당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제품의 출고 또는 통관 전에 별표</a:t>
            </a: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4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의 제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2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호의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구분에 따른 </a:t>
            </a:r>
            <a:r>
              <a:rPr lang="ko-KR" altLang="en-US" sz="1600" b="1" dirty="0" err="1">
                <a:solidFill>
                  <a:srgbClr val="00488A"/>
                </a:solidFill>
                <a:latin typeface="맑은 고딕"/>
              </a:rPr>
              <a:t>모델별로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승강기안전인증을 신청하여야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한다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.</a:t>
            </a:r>
          </a:p>
          <a:p>
            <a:pPr marL="266700" indent="-266700">
              <a:lnSpc>
                <a:spcPct val="160000"/>
              </a:lnSpc>
            </a:pP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▶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승강기안전인증의 신청서류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: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승강기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및 승강기안전부품의 안전인증에 관한 운영규정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제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26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조제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1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항</a:t>
            </a:r>
            <a:endParaRPr lang="en-US" altLang="ko-KR" sz="1600" b="1" dirty="0">
              <a:solidFill>
                <a:srgbClr val="00488A"/>
              </a:solidFill>
              <a:latin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29957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en-US" altLang="ko-KR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400" baseline="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안전인증의 신청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119652"/>
              </p:ext>
            </p:extLst>
          </p:nvPr>
        </p:nvGraphicFramePr>
        <p:xfrm>
          <a:off x="579215" y="2965388"/>
          <a:ext cx="5419933" cy="317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4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00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953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039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err="1" smtClean="0"/>
                        <a:t>연번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mtClean="0"/>
                        <a:t>제출 서류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mtClean="0"/>
                        <a:t>비 고</a:t>
                      </a:r>
                      <a:endParaRPr lang="ko-KR" altLang="en-US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3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1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/>
                        <a:t>승강기안전인증 신청서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/>
                        <a:t>시행규칙</a:t>
                      </a:r>
                      <a:endParaRPr lang="en-US" altLang="ko-KR" sz="1300" dirty="0" smtClean="0"/>
                    </a:p>
                    <a:p>
                      <a:pPr latinLnBrk="1"/>
                      <a:r>
                        <a:rPr lang="ko-KR" altLang="en-US" sz="1300" dirty="0" smtClean="0"/>
                        <a:t>별지 </a:t>
                      </a:r>
                      <a:r>
                        <a:rPr lang="ko-KR" altLang="en-US" sz="1300" dirty="0" smtClean="0"/>
                        <a:t>제</a:t>
                      </a:r>
                      <a:r>
                        <a:rPr lang="en-US" altLang="ko-KR" sz="1300" dirty="0" smtClean="0"/>
                        <a:t>12</a:t>
                      </a:r>
                      <a:r>
                        <a:rPr lang="ko-KR" altLang="en-US" sz="1300" dirty="0" smtClean="0"/>
                        <a:t>호 및 </a:t>
                      </a:r>
                      <a:r>
                        <a:rPr lang="en-US" altLang="ko-KR" sz="1300" dirty="0" smtClean="0"/>
                        <a:t>13</a:t>
                      </a:r>
                      <a:r>
                        <a:rPr lang="ko-KR" altLang="en-US" sz="1300" dirty="0" smtClean="0"/>
                        <a:t>호</a:t>
                      </a:r>
                      <a:r>
                        <a:rPr lang="en-US" altLang="ko-KR" sz="1300" baseline="0" dirty="0" smtClean="0"/>
                        <a:t> </a:t>
                      </a:r>
                      <a:r>
                        <a:rPr lang="ko-KR" altLang="en-US" sz="1300" dirty="0" smtClean="0"/>
                        <a:t>서식</a:t>
                      </a:r>
                      <a:endParaRPr lang="ko-KR" altLang="en-US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6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2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/>
                        <a:t>승강기 사용 설명서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>
                          <a:hlinkClick r:id="rId3" action="ppaction://hlinkfile"/>
                        </a:rPr>
                        <a:t>부속서 </a:t>
                      </a:r>
                      <a:r>
                        <a:rPr lang="en-US" altLang="ko-KR" sz="1300" dirty="0" smtClean="0">
                          <a:hlinkClick r:id="rId3" action="ppaction://hlinkfile"/>
                        </a:rPr>
                        <a:t> </a:t>
                      </a:r>
                      <a:r>
                        <a:rPr lang="ko-KR" altLang="en-US" sz="1300" dirty="0" smtClean="0">
                          <a:hlinkClick r:id="rId3" action="ppaction://hlinkfile"/>
                        </a:rPr>
                        <a:t>참조</a:t>
                      </a:r>
                      <a:endParaRPr lang="ko-KR" altLang="en-US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3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3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/>
                        <a:t>동일제품을 증명하는 서류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/>
                        <a:t>동일한 제품을 제조하는 </a:t>
                      </a:r>
                      <a:r>
                        <a:rPr lang="ko-KR" altLang="en-US" sz="1300" dirty="0" smtClean="0"/>
                        <a:t>공장이</a:t>
                      </a:r>
                      <a:endParaRPr lang="en-US" altLang="ko-KR" sz="1300" dirty="0" smtClean="0"/>
                    </a:p>
                    <a:p>
                      <a:pPr latinLnBrk="1"/>
                      <a:r>
                        <a:rPr lang="en-US" altLang="ko-KR" sz="1300" dirty="0" smtClean="0"/>
                        <a:t>2</a:t>
                      </a:r>
                      <a:r>
                        <a:rPr lang="ko-KR" altLang="en-US" sz="1300" dirty="0" smtClean="0"/>
                        <a:t>개 </a:t>
                      </a:r>
                      <a:r>
                        <a:rPr lang="ko-KR" altLang="en-US" sz="1300" dirty="0" smtClean="0"/>
                        <a:t>이상인 경우에 제출</a:t>
                      </a:r>
                      <a:endParaRPr lang="ko-KR" altLang="en-US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3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4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/>
                        <a:t>영 제</a:t>
                      </a:r>
                      <a:r>
                        <a:rPr lang="en-US" altLang="ko-KR" sz="1300" dirty="0" smtClean="0"/>
                        <a:t>17</a:t>
                      </a:r>
                      <a:r>
                        <a:rPr lang="ko-KR" altLang="en-US" sz="1300" dirty="0" smtClean="0"/>
                        <a:t>조제</a:t>
                      </a:r>
                      <a:r>
                        <a:rPr lang="en-US" altLang="ko-KR" sz="1300" dirty="0" smtClean="0"/>
                        <a:t>1</a:t>
                      </a:r>
                      <a:r>
                        <a:rPr lang="ko-KR" altLang="en-US" sz="1300" dirty="0" smtClean="0"/>
                        <a:t>호에 따른</a:t>
                      </a:r>
                      <a:endParaRPr lang="en-US" altLang="ko-KR" sz="1300" dirty="0" smtClean="0"/>
                    </a:p>
                    <a:p>
                      <a:pPr algn="l" latinLnBrk="1"/>
                      <a:r>
                        <a:rPr lang="ko-KR" altLang="en-US" sz="1300" dirty="0" smtClean="0"/>
                        <a:t>기술도서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/>
                        <a:t>승강기 안전기준</a:t>
                      </a:r>
                      <a:endParaRPr lang="ko-KR" altLang="en-US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6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5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/>
                        <a:t>제</a:t>
                      </a:r>
                      <a:r>
                        <a:rPr lang="en-US" altLang="ko-KR" sz="1300" dirty="0" smtClean="0"/>
                        <a:t>17</a:t>
                      </a:r>
                      <a:r>
                        <a:rPr lang="ko-KR" altLang="en-US" sz="1300" dirty="0" smtClean="0"/>
                        <a:t>조제</a:t>
                      </a:r>
                      <a:r>
                        <a:rPr lang="en-US" altLang="ko-KR" sz="1300" dirty="0" smtClean="0"/>
                        <a:t>2</a:t>
                      </a:r>
                      <a:r>
                        <a:rPr lang="ko-KR" altLang="en-US" sz="1300" dirty="0" smtClean="0"/>
                        <a:t>항 전단에 따른</a:t>
                      </a:r>
                      <a:endParaRPr lang="en-US" altLang="ko-KR" sz="1300" dirty="0" smtClean="0"/>
                    </a:p>
                    <a:p>
                      <a:pPr latinLnBrk="1"/>
                      <a:r>
                        <a:rPr lang="ko-KR" altLang="en-US" sz="1300" dirty="0" smtClean="0"/>
                        <a:t>면제확인서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/>
                        <a:t>면제확인서를 받은 경우만 </a:t>
                      </a:r>
                      <a:r>
                        <a:rPr lang="ko-KR" altLang="en-US" sz="1300" dirty="0" smtClean="0"/>
                        <a:t>제출</a:t>
                      </a:r>
                      <a:endParaRPr lang="ko-KR" altLang="en-US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3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6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>
                          <a:hlinkClick r:id="rId4" action="ppaction://hlinkfile"/>
                        </a:rPr>
                        <a:t>승강기안전인증의 </a:t>
                      </a:r>
                      <a:r>
                        <a:rPr lang="ko-KR" altLang="en-US" sz="1300" dirty="0" smtClean="0">
                          <a:hlinkClick r:id="rId4" action="ppaction://hlinkfile"/>
                        </a:rPr>
                        <a:t>표시견본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232241"/>
              </p:ext>
            </p:extLst>
          </p:nvPr>
        </p:nvGraphicFramePr>
        <p:xfrm>
          <a:off x="6254750" y="2952409"/>
          <a:ext cx="5290618" cy="3048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4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64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515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30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err="1" smtClean="0"/>
                        <a:t>연번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dirty="0" smtClean="0"/>
                        <a:t>제출 서류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dirty="0" smtClean="0"/>
                        <a:t>비 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789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7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/>
                        <a:t>승강기안전인증서의</a:t>
                      </a:r>
                      <a:endParaRPr lang="en-US" altLang="ko-KR" sz="1300" dirty="0" smtClean="0"/>
                    </a:p>
                    <a:p>
                      <a:pPr latinLnBrk="1"/>
                      <a:r>
                        <a:rPr lang="ko-KR" altLang="en-US" sz="1300" dirty="0" smtClean="0"/>
                        <a:t>안전부품 및 관리부품 목록 및 증명자료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/>
                        <a:t>승강기 안전부품 및 승강기의</a:t>
                      </a:r>
                      <a:endParaRPr lang="en-US" altLang="ko-KR" sz="1300" dirty="0" smtClean="0"/>
                    </a:p>
                    <a:p>
                      <a:pPr latinLnBrk="1"/>
                      <a:r>
                        <a:rPr lang="ko-KR" altLang="en-US" sz="1300" dirty="0" smtClean="0"/>
                        <a:t>안전인증에 관한 </a:t>
                      </a:r>
                      <a:r>
                        <a:rPr lang="ko-KR" altLang="en-US" sz="1300" dirty="0" smtClean="0"/>
                        <a:t>운영규정 고시</a:t>
                      </a:r>
                      <a:endParaRPr lang="en-US" altLang="ko-KR" sz="1300" dirty="0" smtClean="0"/>
                    </a:p>
                    <a:p>
                      <a:pPr latinLnBrk="1"/>
                      <a:r>
                        <a:rPr lang="ko-KR" altLang="en-US" sz="1300" dirty="0" smtClean="0"/>
                        <a:t>제</a:t>
                      </a:r>
                      <a:r>
                        <a:rPr lang="en-US" altLang="ko-KR" sz="1300" dirty="0" smtClean="0"/>
                        <a:t>26</a:t>
                      </a:r>
                      <a:r>
                        <a:rPr lang="ko-KR" altLang="en-US" sz="1300" dirty="0" smtClean="0"/>
                        <a:t>조제</a:t>
                      </a:r>
                      <a:r>
                        <a:rPr lang="en-US" altLang="ko-KR" sz="1300" dirty="0" smtClean="0"/>
                        <a:t>1</a:t>
                      </a:r>
                      <a:r>
                        <a:rPr lang="ko-KR" altLang="en-US" sz="1300" dirty="0" err="1" smtClean="0"/>
                        <a:t>항제</a:t>
                      </a:r>
                      <a:r>
                        <a:rPr lang="en-US" altLang="ko-KR" sz="1300" dirty="0" smtClean="0"/>
                        <a:t>1</a:t>
                      </a:r>
                      <a:r>
                        <a:rPr lang="ko-KR" altLang="en-US" sz="1300" dirty="0" smtClean="0"/>
                        <a:t>호</a:t>
                      </a:r>
                      <a:endParaRPr lang="ko-KR" altLang="en-US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30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8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/>
                        <a:t>자체시험성적서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/>
                        <a:t>승강기 안전부품 및 승강기의</a:t>
                      </a:r>
                      <a:endParaRPr lang="en-US" altLang="ko-KR" sz="1300" dirty="0" smtClean="0"/>
                    </a:p>
                    <a:p>
                      <a:pPr latinLnBrk="1"/>
                      <a:r>
                        <a:rPr lang="ko-KR" altLang="en-US" sz="1300" dirty="0" smtClean="0"/>
                        <a:t>안전인증에 관한 </a:t>
                      </a:r>
                      <a:r>
                        <a:rPr lang="ko-KR" altLang="en-US" sz="1300" dirty="0" smtClean="0"/>
                        <a:t>운영규정 고시</a:t>
                      </a:r>
                      <a:endParaRPr lang="en-US" altLang="ko-KR" sz="1300" dirty="0" smtClean="0"/>
                    </a:p>
                    <a:p>
                      <a:pPr latinLnBrk="1"/>
                      <a:r>
                        <a:rPr lang="ko-KR" altLang="en-US" sz="1300" dirty="0" smtClean="0"/>
                        <a:t>제</a:t>
                      </a:r>
                      <a:r>
                        <a:rPr lang="en-US" altLang="ko-KR" sz="1300" dirty="0" smtClean="0"/>
                        <a:t>26</a:t>
                      </a:r>
                      <a:r>
                        <a:rPr lang="ko-KR" altLang="en-US" sz="1300" dirty="0" smtClean="0"/>
                        <a:t>조제</a:t>
                      </a:r>
                      <a:r>
                        <a:rPr lang="en-US" altLang="ko-KR" sz="1300" dirty="0" smtClean="0"/>
                        <a:t>1</a:t>
                      </a:r>
                      <a:r>
                        <a:rPr lang="ko-KR" altLang="en-US" sz="1300" dirty="0" err="1" smtClean="0"/>
                        <a:t>항제</a:t>
                      </a:r>
                      <a:r>
                        <a:rPr lang="en-US" altLang="ko-KR" sz="1300" dirty="0" smtClean="0"/>
                        <a:t>2</a:t>
                      </a:r>
                      <a:r>
                        <a:rPr lang="ko-KR" altLang="en-US" sz="1300" dirty="0" smtClean="0"/>
                        <a:t>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79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9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300" dirty="0" smtClean="0"/>
                        <a:t>자기적합선언서</a:t>
                      </a:r>
                      <a:endParaRPr lang="en-US" altLang="ko-KR" sz="1300" dirty="0" smtClean="0"/>
                    </a:p>
                    <a:p>
                      <a:pPr latinLnBrk="1"/>
                      <a:r>
                        <a:rPr lang="en-US" altLang="ko-KR" sz="1300" dirty="0" smtClean="0"/>
                        <a:t>(</a:t>
                      </a:r>
                      <a:r>
                        <a:rPr lang="ko-KR" altLang="en-US" sz="1300" dirty="0" smtClean="0"/>
                        <a:t>제조업자 또는 수입업자</a:t>
                      </a:r>
                      <a:r>
                        <a:rPr lang="en-US" altLang="ko-KR" sz="1300" dirty="0" smtClean="0"/>
                        <a:t>)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789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10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300" dirty="0" smtClean="0"/>
                    </a:p>
                    <a:p>
                      <a:pPr latinLnBrk="1"/>
                      <a:r>
                        <a:rPr lang="ko-KR" altLang="en-US" sz="1300" dirty="0" smtClean="0"/>
                        <a:t>변경인증 신청서 및 관련</a:t>
                      </a:r>
                      <a:endParaRPr lang="en-US" altLang="ko-KR" sz="1300" dirty="0" smtClean="0"/>
                    </a:p>
                    <a:p>
                      <a:pPr latinLnBrk="1"/>
                      <a:r>
                        <a:rPr lang="ko-KR" altLang="en-US" sz="1300" dirty="0" smtClean="0"/>
                        <a:t>서류</a:t>
                      </a:r>
                      <a:endParaRPr lang="en-US" altLang="ko-KR" sz="13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4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7052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공장심사 규정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29957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공장심사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6856" y="1669939"/>
            <a:ext cx="11005424" cy="3834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lnSpc>
                <a:spcPct val="160000"/>
              </a:lnSpc>
            </a:pP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▶ 공장심사는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제조자가 품질체계를 갖추고 적합한 제품을 지속적으로 생산하는데 요구되는 모든 활동에 대한 검증   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-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 설계심사의 결과가 적합한 경우에 실시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   -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공장심사의 결과가 부적합한 경우</a:t>
            </a: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, 1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회에 한하여 보완하게 할 수 있으며 보완기한은 </a:t>
            </a: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2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개월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    </a:t>
            </a: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-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3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년마다 정기적으로 실시</a:t>
            </a:r>
            <a:endParaRPr lang="en-US" altLang="ko-KR" sz="1600" b="1" dirty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endParaRPr lang="en-US" altLang="ko-KR" sz="800" b="1" dirty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▶ </a:t>
            </a:r>
            <a:r>
              <a:rPr lang="ko-KR" altLang="en-US" sz="1600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시행규칙 별표 </a:t>
            </a:r>
            <a:r>
              <a:rPr lang="en-US" altLang="ko-KR" sz="1600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4 </a:t>
            </a:r>
            <a:r>
              <a:rPr lang="ko-KR" altLang="en-US" sz="1600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제</a:t>
            </a:r>
            <a:r>
              <a:rPr lang="en-US" altLang="ko-KR" sz="1600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2</a:t>
            </a:r>
            <a:r>
              <a:rPr lang="ko-KR" altLang="en-US" sz="1600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호에 따라 승강기 </a:t>
            </a:r>
            <a:r>
              <a:rPr lang="ko-KR" altLang="en-US" sz="1600" b="1" dirty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종</a:t>
            </a:r>
            <a:r>
              <a:rPr lang="ko-KR" altLang="en-US" sz="1600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류별로 공장심사를 실시한다</a:t>
            </a:r>
            <a:r>
              <a:rPr lang="en-US" altLang="ko-KR" sz="1600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.</a:t>
            </a:r>
            <a:endParaRPr lang="en-US" altLang="ko-KR" sz="1600" b="1" dirty="0">
              <a:solidFill>
                <a:schemeClr val="accent2">
                  <a:lumMod val="75000"/>
                </a:schemeClr>
              </a:solidFill>
              <a:latin typeface="맑은 고딕"/>
            </a:endParaRPr>
          </a:p>
          <a:p>
            <a:pPr marL="358775" indent="-358775" algn="just">
              <a:lnSpc>
                <a:spcPct val="160000"/>
              </a:lnSpc>
            </a:pP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    -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공장심사를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받은 공장에서 생산하는 다른 모델에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대하여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동일한 종류인 경우에는</a:t>
            </a: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공장심사를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생략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(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최초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)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가능</a:t>
            </a:r>
            <a:endParaRPr lang="en-US" altLang="ko-KR" sz="1600" b="1" dirty="0">
              <a:solidFill>
                <a:srgbClr val="00488A"/>
              </a:solidFill>
              <a:latin typeface="맑은 고딕"/>
            </a:endParaRPr>
          </a:p>
          <a:p>
            <a:pPr marL="358775" indent="-358775">
              <a:lnSpc>
                <a:spcPct val="160000"/>
              </a:lnSpc>
            </a:pP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    -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단</a:t>
            </a: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,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동일한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공장 제조품도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동일한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승강기 종류가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아닌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경우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제조설비</a:t>
            </a: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,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시험설비</a:t>
            </a: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, </a:t>
            </a: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기술능력 등의 확인이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필요하므로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</a:endParaRPr>
          </a:p>
          <a:p>
            <a:pPr marL="358775" indent="-358775">
              <a:lnSpc>
                <a:spcPct val="160000"/>
              </a:lnSpc>
            </a:pP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    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공장심사를 추가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실시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</a:endParaRPr>
          </a:p>
          <a:p>
            <a:pPr marL="358775" indent="-358775">
              <a:lnSpc>
                <a:spcPct val="160000"/>
              </a:lnSpc>
            </a:pP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  </a:t>
            </a: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en-US" altLang="ko-KR" sz="1600" b="1" dirty="0">
                <a:latin typeface="맑은 고딕"/>
              </a:rPr>
              <a:t>- </a:t>
            </a:r>
            <a:r>
              <a:rPr lang="ko-KR" altLang="en-US" sz="1600" b="1" dirty="0">
                <a:latin typeface="맑은 고딕"/>
              </a:rPr>
              <a:t>정기심사 </a:t>
            </a:r>
            <a:r>
              <a:rPr lang="ko-KR" altLang="en-US" sz="1600" b="1" dirty="0" err="1">
                <a:latin typeface="맑은 고딕"/>
              </a:rPr>
              <a:t>신청시</a:t>
            </a:r>
            <a:r>
              <a:rPr lang="ko-KR" altLang="en-US" sz="1600" b="1" dirty="0">
                <a:latin typeface="맑은 고딕"/>
              </a:rPr>
              <a:t> </a:t>
            </a:r>
            <a:r>
              <a:rPr lang="ko-KR" altLang="en-US" sz="1600" b="1" dirty="0" err="1" smtClean="0">
                <a:latin typeface="맑은 고딕"/>
              </a:rPr>
              <a:t>전기식</a:t>
            </a:r>
            <a:r>
              <a:rPr lang="en-US" altLang="ko-KR" sz="1600" b="1" dirty="0">
                <a:latin typeface="맑은 고딕"/>
              </a:rPr>
              <a:t>EL</a:t>
            </a:r>
            <a:r>
              <a:rPr lang="ko-KR" altLang="en-US" sz="1600" b="1" dirty="0">
                <a:latin typeface="맑은 고딕"/>
              </a:rPr>
              <a:t> </a:t>
            </a:r>
            <a:r>
              <a:rPr lang="en-US" altLang="ko-KR" sz="1600" b="1" dirty="0">
                <a:latin typeface="맑은 고딕"/>
              </a:rPr>
              <a:t>XXX</a:t>
            </a:r>
            <a:r>
              <a:rPr lang="ko-KR" altLang="en-US" sz="1600" b="1" dirty="0" smtClean="0">
                <a:latin typeface="맑은 고딕"/>
              </a:rPr>
              <a:t>모델과 </a:t>
            </a:r>
            <a:r>
              <a:rPr lang="ko-KR" altLang="en-US" sz="1600" b="1" dirty="0" err="1">
                <a:latin typeface="맑은 고딕"/>
              </a:rPr>
              <a:t>전기식</a:t>
            </a:r>
            <a:r>
              <a:rPr lang="en-US" altLang="ko-KR" sz="1600" b="1" dirty="0">
                <a:latin typeface="맑은 고딕"/>
              </a:rPr>
              <a:t>EL</a:t>
            </a:r>
            <a:r>
              <a:rPr lang="ko-KR" altLang="en-US" sz="1600" b="1" dirty="0">
                <a:latin typeface="맑은 고딕"/>
              </a:rPr>
              <a:t>의 다른 </a:t>
            </a:r>
            <a:r>
              <a:rPr lang="ko-KR" altLang="en-US" sz="1600" b="1" dirty="0" smtClean="0">
                <a:latin typeface="맑은 고딕"/>
              </a:rPr>
              <a:t>모델이 </a:t>
            </a:r>
            <a:r>
              <a:rPr lang="ko-KR" altLang="en-US" sz="1600" b="1" dirty="0">
                <a:latin typeface="맑은 고딕"/>
              </a:rPr>
              <a:t>함께 </a:t>
            </a:r>
            <a:r>
              <a:rPr lang="ko-KR" altLang="en-US" sz="1600" b="1" dirty="0" smtClean="0">
                <a:latin typeface="맑은 고딕"/>
              </a:rPr>
              <a:t>신청된 </a:t>
            </a:r>
            <a:r>
              <a:rPr lang="ko-KR" altLang="en-US" sz="1600" b="1" dirty="0">
                <a:latin typeface="맑은 고딕"/>
              </a:rPr>
              <a:t>경우 통합 실시 </a:t>
            </a:r>
            <a:r>
              <a:rPr lang="ko-KR" altLang="en-US" sz="1600" b="1" dirty="0" smtClean="0">
                <a:latin typeface="맑은 고딕"/>
              </a:rPr>
              <a:t>가능</a:t>
            </a:r>
            <a:r>
              <a:rPr lang="en-US" altLang="ko-KR" sz="1600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(</a:t>
            </a:r>
            <a:r>
              <a:rPr lang="ko-KR" altLang="en-US" sz="1600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개정 안 참조</a:t>
            </a:r>
            <a:r>
              <a:rPr lang="en-US" altLang="ko-KR" sz="1600" b="1" dirty="0" smtClean="0">
                <a:solidFill>
                  <a:schemeClr val="accent2">
                    <a:lumMod val="75000"/>
                  </a:schemeClr>
                </a:solidFill>
                <a:latin typeface="맑은 고딕"/>
              </a:rPr>
              <a:t>)</a:t>
            </a:r>
            <a:endParaRPr lang="en-US" altLang="ko-KR" sz="1600" b="1" dirty="0">
              <a:solidFill>
                <a:srgbClr val="00488A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2698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1"/>
          <p:cNvSpPr>
            <a:spLocks/>
          </p:cNvSpPr>
          <p:nvPr/>
        </p:nvSpPr>
        <p:spPr bwMode="auto">
          <a:xfrm rot="5400000" flipH="1" flipV="1">
            <a:off x="59988" y="1026584"/>
            <a:ext cx="406318" cy="196394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364"/>
              </a:cxn>
              <a:cxn ang="0">
                <a:pos x="557" y="364"/>
              </a:cxn>
              <a:cxn ang="0">
                <a:pos x="557" y="4"/>
              </a:cxn>
              <a:cxn ang="0">
                <a:pos x="260" y="0"/>
              </a:cxn>
            </a:cxnLst>
            <a:rect l="0" t="0" r="r" b="b"/>
            <a:pathLst>
              <a:path w="557" h="364">
                <a:moveTo>
                  <a:pt x="260" y="0"/>
                </a:moveTo>
                <a:lnTo>
                  <a:pt x="0" y="364"/>
                </a:lnTo>
                <a:lnTo>
                  <a:pt x="557" y="364"/>
                </a:lnTo>
                <a:lnTo>
                  <a:pt x="557" y="4"/>
                </a:lnTo>
                <a:lnTo>
                  <a:pt x="260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 flipH="1" flipV="1">
            <a:off x="165838" y="537471"/>
            <a:ext cx="8578111" cy="564131"/>
          </a:xfrm>
          <a:prstGeom prst="rect">
            <a:avLst/>
          </a:prstGeom>
          <a:solidFill>
            <a:srgbClr val="0047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aseline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074" y="1270520"/>
            <a:ext cx="832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</a:rPr>
              <a:t>다수의 공장에 대한 공장심사</a:t>
            </a:r>
            <a:endParaRPr lang="ko-KR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3" y="1299575"/>
            <a:ext cx="82833" cy="3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9950" y="561622"/>
            <a:ext cx="8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en-US" altLang="ko-KR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2400" dirty="0" smtClean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공장심사</a:t>
            </a:r>
            <a:endParaRPr lang="ko-KR" altLang="en-US" sz="2400" baseline="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6856" y="1669939"/>
            <a:ext cx="10937058" cy="447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60000"/>
              </a:lnSpc>
            </a:pPr>
            <a:r>
              <a:rPr lang="ko-KR" altLang="en-US" b="1" baseline="0" dirty="0">
                <a:solidFill>
                  <a:srgbClr val="00488A"/>
                </a:solidFill>
                <a:latin typeface="맑은 고딕"/>
                <a:ea typeface="맑은 고딕"/>
              </a:rPr>
              <a:t>▶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공장등록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</a:endParaRPr>
          </a:p>
          <a:p>
            <a:pPr marL="358775" indent="-358775">
              <a:lnSpc>
                <a:spcPct val="160000"/>
              </a:lnSpc>
            </a:pP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  -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다수의 공장을 등록 또는 변경하고자 하는 경우에는 공장 별로 공장심사를 실시한다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.</a:t>
            </a:r>
          </a:p>
          <a:p>
            <a:pPr marL="358775" indent="-358775">
              <a:lnSpc>
                <a:spcPct val="160000"/>
              </a:lnSpc>
            </a:pPr>
            <a:endParaRPr lang="en-US" altLang="ko-KR" sz="1600" b="1" dirty="0" smtClean="0">
              <a:solidFill>
                <a:srgbClr val="00488A"/>
              </a:solidFill>
              <a:latin typeface="맑은 고딕"/>
            </a:endParaRPr>
          </a:p>
          <a:p>
            <a:pPr marL="358775" indent="-358775">
              <a:lnSpc>
                <a:spcPct val="160000"/>
              </a:lnSpc>
            </a:pP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▶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인증서 발급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</a:endParaRPr>
          </a:p>
          <a:p>
            <a:pPr marL="358775" indent="-358775">
              <a:lnSpc>
                <a:spcPct val="160000"/>
              </a:lnSpc>
            </a:pP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  -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안전인증서를 발급할 때에는 신청된 다수공장을 포함하여 발급한다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.</a:t>
            </a:r>
          </a:p>
          <a:p>
            <a:pPr marL="358775" indent="-358775">
              <a:lnSpc>
                <a:spcPct val="160000"/>
              </a:lnSpc>
            </a:pPr>
            <a:endParaRPr lang="en-US" altLang="ko-KR" sz="1600" b="1" dirty="0" smtClean="0">
              <a:solidFill>
                <a:srgbClr val="00488A"/>
              </a:solidFill>
              <a:latin typeface="맑은 고딕"/>
            </a:endParaRPr>
          </a:p>
          <a:p>
            <a:pPr marL="358775" indent="-358775">
              <a:lnSpc>
                <a:spcPct val="160000"/>
              </a:lnSpc>
            </a:pPr>
            <a:r>
              <a:rPr lang="ko-KR" altLang="en-US" sz="1600" b="1" dirty="0">
                <a:solidFill>
                  <a:srgbClr val="00488A"/>
                </a:solidFill>
                <a:latin typeface="맑은 고딕"/>
              </a:rPr>
              <a:t>▶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정기심사</a:t>
            </a:r>
            <a:endParaRPr lang="en-US" altLang="ko-KR" sz="1600" b="1" dirty="0" smtClean="0">
              <a:solidFill>
                <a:srgbClr val="00488A"/>
              </a:solidFill>
              <a:latin typeface="맑은 고딕"/>
            </a:endParaRPr>
          </a:p>
          <a:p>
            <a:pPr marL="358775" indent="-358775">
              <a:lnSpc>
                <a:spcPct val="160000"/>
              </a:lnSpc>
            </a:pP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  - 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안전인증서에 등재되어 있는 모든 공장에 대하여 정기심사를 실시한다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.</a:t>
            </a:r>
          </a:p>
          <a:p>
            <a:pPr marL="623888" indent="-623888">
              <a:lnSpc>
                <a:spcPct val="160000"/>
              </a:lnSpc>
            </a:pP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   </a:t>
            </a:r>
            <a:r>
              <a:rPr lang="en-US" altLang="ko-KR" sz="1600" b="1" dirty="0">
                <a:solidFill>
                  <a:srgbClr val="00488A"/>
                </a:solidFill>
                <a:latin typeface="맑은 고딕"/>
              </a:rPr>
              <a:t>-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등재된 공장이 동일한 종류의 여러 모델에 대하여 안전인증을 유지하고 있는 경우 </a:t>
            </a:r>
            <a:r>
              <a:rPr lang="en-US" altLang="ko-KR" sz="1600" b="1" dirty="0" smtClean="0">
                <a:solidFill>
                  <a:srgbClr val="00488A"/>
                </a:solidFill>
                <a:latin typeface="맑은 고딕"/>
              </a:rPr>
              <a:t>: </a:t>
            </a:r>
            <a:r>
              <a:rPr lang="ko-KR" altLang="en-US" sz="1600" b="1" dirty="0" smtClean="0">
                <a:solidFill>
                  <a:srgbClr val="00488A"/>
                </a:solidFill>
                <a:latin typeface="맑은 고딕"/>
              </a:rPr>
              <a:t>동시 실시 가능</a:t>
            </a:r>
            <a:endParaRPr lang="en-US" altLang="ko-KR" sz="1600" b="1" dirty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endParaRPr lang="en-US" altLang="ko-KR" b="1" dirty="0">
              <a:solidFill>
                <a:srgbClr val="00488A"/>
              </a:solidFill>
              <a:latin typeface="맑은 고딕"/>
            </a:endParaRPr>
          </a:p>
          <a:p>
            <a:pPr marL="266700" indent="-266700">
              <a:lnSpc>
                <a:spcPct val="160000"/>
              </a:lnSpc>
            </a:pPr>
            <a:endParaRPr lang="en-US" altLang="ko-KR" sz="1400" b="1" dirty="0" smtClean="0">
              <a:solidFill>
                <a:srgbClr val="4890E8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52729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04788"/>
        </a:solidFill>
        <a:ln w="9525">
          <a:noFill/>
          <a:miter lim="800000"/>
          <a:headEnd/>
          <a:tailEnd/>
        </a:ln>
        <a:effectLst/>
      </a:spPr>
      <a:bodyPr wrap="none" anchor="ctr"/>
      <a:lstStyle>
        <a:defPPr algn="l" eaLnBrk="1" fontAlgn="auto" latinLnBrk="1" hangingPunct="1">
          <a:spcBef>
            <a:spcPts val="0"/>
          </a:spcBef>
          <a:spcAft>
            <a:spcPts val="0"/>
          </a:spcAft>
          <a:defRPr sz="1800" baseline="0">
            <a:solidFill>
              <a:prstClr val="black"/>
            </a:solidFill>
            <a:latin typeface="맑은 고딕"/>
            <a:ea typeface="맑은 고딕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10344</TotalTime>
  <Words>3560</Words>
  <Application>Microsoft Office PowerPoint</Application>
  <PresentationFormat>와이드스크린</PresentationFormat>
  <Paragraphs>473</Paragraphs>
  <Slides>33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33</vt:i4>
      </vt:variant>
    </vt:vector>
  </HeadingPairs>
  <TitlesOfParts>
    <vt:vector size="43" baseType="lpstr">
      <vt:lpstr>Aharoni</vt:lpstr>
      <vt:lpstr>HY헤드라인M</vt:lpstr>
      <vt:lpstr>굴림체</vt:lpstr>
      <vt:lpstr>다음_Regular</vt:lpstr>
      <vt:lpstr>맑은 고딕</vt:lpstr>
      <vt:lpstr>휴먼둥근헤드라인</vt:lpstr>
      <vt:lpstr>Calibri</vt:lpstr>
      <vt:lpstr>Calibri Light</vt:lpstr>
      <vt:lpstr>Wingdings 2</vt:lpstr>
      <vt:lpstr>HDOfficeLightV0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silee</dc:creator>
  <cp:lastModifiedBy>User</cp:lastModifiedBy>
  <cp:revision>387</cp:revision>
  <cp:lastPrinted>2021-07-09T01:55:49Z</cp:lastPrinted>
  <dcterms:created xsi:type="dcterms:W3CDTF">2018-05-29T01:10:44Z</dcterms:created>
  <dcterms:modified xsi:type="dcterms:W3CDTF">2021-07-13T02:23:37Z</dcterms:modified>
</cp:coreProperties>
</file>